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handoutMasterIdLst>
    <p:handoutMasterId r:id="rId22"/>
  </p:handoutMasterIdLst>
  <p:sldIdLst>
    <p:sldId id="256" r:id="rId2"/>
    <p:sldId id="276" r:id="rId3"/>
    <p:sldId id="258" r:id="rId4"/>
    <p:sldId id="277" r:id="rId5"/>
    <p:sldId id="257" r:id="rId6"/>
    <p:sldId id="261" r:id="rId7"/>
    <p:sldId id="262" r:id="rId8"/>
    <p:sldId id="278" r:id="rId9"/>
    <p:sldId id="265" r:id="rId10"/>
    <p:sldId id="266" r:id="rId11"/>
    <p:sldId id="267" r:id="rId12"/>
    <p:sldId id="268" r:id="rId13"/>
    <p:sldId id="269" r:id="rId14"/>
    <p:sldId id="270" r:id="rId15"/>
    <p:sldId id="271" r:id="rId16"/>
    <p:sldId id="272" r:id="rId17"/>
    <p:sldId id="275" r:id="rId18"/>
    <p:sldId id="274" r:id="rId19"/>
    <p:sldId id="273" r:id="rId20"/>
  </p:sldIdLst>
  <p:sldSz cx="12192000" cy="6858000"/>
  <p:notesSz cx="6889750" cy="9671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ire Asare-Archer" initials="CA" lastIdx="1" clrIdx="0">
    <p:extLst>
      <p:ext uri="{19B8F6BF-5375-455C-9EA6-DF929625EA0E}">
        <p15:presenceInfo xmlns:p15="http://schemas.microsoft.com/office/powerpoint/2012/main" userId="Claire Asare-Arc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53DD55-0838-C80E-50DB-6222B3DC6406}" v="2" dt="2024-11-19T11:16:24.244"/>
    <p1510:client id="{8708A7BA-A269-1482-3977-0F90FE0681D6}" v="443" dt="2024-11-18T19:46:32.0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1" autoAdjust="0"/>
    <p:restoredTop sz="94660"/>
  </p:normalViewPr>
  <p:slideViewPr>
    <p:cSldViewPr snapToGrid="0">
      <p:cViewPr varScale="1">
        <p:scale>
          <a:sx n="73" d="100"/>
          <a:sy n="73" d="100"/>
        </p:scale>
        <p:origin x="93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4.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image" Target="../media/image15.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4.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1DDB9A-843E-4870-9BBB-6893873F0E1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DA7B1E8-65C1-47F4-A393-BD9985F09185}">
      <dgm:prSet/>
      <dgm:spPr/>
      <dgm:t>
        <a:bodyPr/>
        <a:lstStyle/>
        <a:p>
          <a:r>
            <a:rPr lang="en-GB" b="1" i="1"/>
            <a:t>The National Curriculum 2014 aims to ensure that all pupils: </a:t>
          </a:r>
          <a:endParaRPr lang="en-US"/>
        </a:p>
      </dgm:t>
    </dgm:pt>
    <dgm:pt modelId="{32F69601-935E-4832-96D3-813D81ED64E4}" type="parTrans" cxnId="{8EF257DB-AA65-460C-A1BD-C0A40A4663FE}">
      <dgm:prSet/>
      <dgm:spPr/>
      <dgm:t>
        <a:bodyPr/>
        <a:lstStyle/>
        <a:p>
          <a:endParaRPr lang="en-US"/>
        </a:p>
      </dgm:t>
    </dgm:pt>
    <dgm:pt modelId="{3EEB6EDF-7066-4566-9D47-74DEAE1F9BC4}" type="sibTrans" cxnId="{8EF257DB-AA65-460C-A1BD-C0A40A4663FE}">
      <dgm:prSet/>
      <dgm:spPr/>
      <dgm:t>
        <a:bodyPr/>
        <a:lstStyle/>
        <a:p>
          <a:endParaRPr lang="en-US"/>
        </a:p>
      </dgm:t>
    </dgm:pt>
    <dgm:pt modelId="{C14860F0-486C-4230-9C2F-2793AB98D096}">
      <dgm:prSet/>
      <dgm:spPr/>
      <dgm:t>
        <a:bodyPr/>
        <a:lstStyle/>
        <a:p>
          <a:r>
            <a:rPr lang="en-GB"/>
            <a:t>become </a:t>
          </a:r>
          <a:r>
            <a:rPr lang="en-GB" b="1"/>
            <a:t>fluent</a:t>
          </a:r>
          <a:r>
            <a:rPr lang="en-GB"/>
            <a:t> in the fundamentals of mathematics, including varied and frequent practice with increasingly complex problems over time, so that pupils develop conceptual understanding and the ability to recall and apply knowledge rapidly and accurately</a:t>
          </a:r>
          <a:endParaRPr lang="en-US"/>
        </a:p>
      </dgm:t>
    </dgm:pt>
    <dgm:pt modelId="{DC83C0DB-F840-4093-A322-ADDBEB7E2D53}" type="parTrans" cxnId="{67636580-AE32-4202-B479-8BF35E2F1E8B}">
      <dgm:prSet/>
      <dgm:spPr/>
      <dgm:t>
        <a:bodyPr/>
        <a:lstStyle/>
        <a:p>
          <a:endParaRPr lang="en-US"/>
        </a:p>
      </dgm:t>
    </dgm:pt>
    <dgm:pt modelId="{04B7D557-848B-40D6-8104-38097A978E1C}" type="sibTrans" cxnId="{67636580-AE32-4202-B479-8BF35E2F1E8B}">
      <dgm:prSet/>
      <dgm:spPr/>
      <dgm:t>
        <a:bodyPr/>
        <a:lstStyle/>
        <a:p>
          <a:endParaRPr lang="en-US"/>
        </a:p>
      </dgm:t>
    </dgm:pt>
    <dgm:pt modelId="{61A97386-BC0A-4546-97F4-302A3AE2EC83}">
      <dgm:prSet/>
      <dgm:spPr/>
      <dgm:t>
        <a:bodyPr/>
        <a:lstStyle/>
        <a:p>
          <a:r>
            <a:rPr lang="en-GB" b="1"/>
            <a:t>reason</a:t>
          </a:r>
          <a:r>
            <a:rPr lang="en-GB"/>
            <a:t> mathematically by following a line of enquiry, conjecturing relationships and generalisations, and developing an argument, justification or proof using mathematical language</a:t>
          </a:r>
          <a:endParaRPr lang="en-US"/>
        </a:p>
      </dgm:t>
    </dgm:pt>
    <dgm:pt modelId="{38ED9272-A694-4911-B3B7-93AE70E3D7E9}" type="parTrans" cxnId="{232402BC-25C4-4C3A-9606-4BBA6C3F755A}">
      <dgm:prSet/>
      <dgm:spPr/>
      <dgm:t>
        <a:bodyPr/>
        <a:lstStyle/>
        <a:p>
          <a:endParaRPr lang="en-US"/>
        </a:p>
      </dgm:t>
    </dgm:pt>
    <dgm:pt modelId="{E0941193-5AF4-41AA-A16D-53AD87F71B33}" type="sibTrans" cxnId="{232402BC-25C4-4C3A-9606-4BBA6C3F755A}">
      <dgm:prSet/>
      <dgm:spPr/>
      <dgm:t>
        <a:bodyPr/>
        <a:lstStyle/>
        <a:p>
          <a:endParaRPr lang="en-US"/>
        </a:p>
      </dgm:t>
    </dgm:pt>
    <dgm:pt modelId="{0F8B59DA-BC52-4086-946D-53BE188B596D}">
      <dgm:prSet/>
      <dgm:spPr/>
      <dgm:t>
        <a:bodyPr/>
        <a:lstStyle/>
        <a:p>
          <a:r>
            <a:rPr lang="en-GB"/>
            <a:t>can </a:t>
          </a:r>
          <a:r>
            <a:rPr lang="en-GB" b="1"/>
            <a:t>solve problems </a:t>
          </a:r>
          <a:r>
            <a:rPr lang="en-GB"/>
            <a:t>by applying their mathematics to a variety of routine and non-routine problems with increasing sophistication, including breaking down problems into a series of simpler steps and persevering in seeking solutions</a:t>
          </a:r>
          <a:endParaRPr lang="en-US"/>
        </a:p>
      </dgm:t>
    </dgm:pt>
    <dgm:pt modelId="{9C393C4F-34C8-4858-9EA2-24FCB80C01CD}" type="parTrans" cxnId="{AC971C26-0A62-448C-94E2-8C25A67E8A57}">
      <dgm:prSet/>
      <dgm:spPr/>
      <dgm:t>
        <a:bodyPr/>
        <a:lstStyle/>
        <a:p>
          <a:endParaRPr lang="en-US"/>
        </a:p>
      </dgm:t>
    </dgm:pt>
    <dgm:pt modelId="{1B204828-4FDB-40FE-B71A-72ED80CFFD1E}" type="sibTrans" cxnId="{AC971C26-0A62-448C-94E2-8C25A67E8A57}">
      <dgm:prSet/>
      <dgm:spPr/>
      <dgm:t>
        <a:bodyPr/>
        <a:lstStyle/>
        <a:p>
          <a:endParaRPr lang="en-US"/>
        </a:p>
      </dgm:t>
    </dgm:pt>
    <dgm:pt modelId="{C709C50D-7E29-4C4D-8F08-DB5C85FE6DD7}" type="pres">
      <dgm:prSet presAssocID="{4F1DDB9A-843E-4870-9BBB-6893873F0E1A}" presName="root" presStyleCnt="0">
        <dgm:presLayoutVars>
          <dgm:dir/>
          <dgm:resizeHandles val="exact"/>
        </dgm:presLayoutVars>
      </dgm:prSet>
      <dgm:spPr/>
    </dgm:pt>
    <dgm:pt modelId="{C32B1C3A-8C74-44C6-95A7-1F48E3F56B74}" type="pres">
      <dgm:prSet presAssocID="{0DA7B1E8-65C1-47F4-A393-BD9985F09185}" presName="compNode" presStyleCnt="0"/>
      <dgm:spPr/>
    </dgm:pt>
    <dgm:pt modelId="{C252FDAE-4F3E-4FD6-8CE7-257724EF21D1}" type="pres">
      <dgm:prSet presAssocID="{0DA7B1E8-65C1-47F4-A393-BD9985F09185}" presName="bgRect" presStyleLbl="bgShp" presStyleIdx="0" presStyleCnt="4"/>
      <dgm:spPr/>
    </dgm:pt>
    <dgm:pt modelId="{A0421409-7B6C-43E3-85F1-A94020F213FE}" type="pres">
      <dgm:prSet presAssocID="{0DA7B1E8-65C1-47F4-A393-BD9985F0918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02A77E87-C21E-41B6-9397-A248F2BC7372}" type="pres">
      <dgm:prSet presAssocID="{0DA7B1E8-65C1-47F4-A393-BD9985F09185}" presName="spaceRect" presStyleCnt="0"/>
      <dgm:spPr/>
    </dgm:pt>
    <dgm:pt modelId="{EC2CF01D-77DE-4AB1-A4BE-866FDE1B50EF}" type="pres">
      <dgm:prSet presAssocID="{0DA7B1E8-65C1-47F4-A393-BD9985F09185}" presName="parTx" presStyleLbl="revTx" presStyleIdx="0" presStyleCnt="4">
        <dgm:presLayoutVars>
          <dgm:chMax val="0"/>
          <dgm:chPref val="0"/>
        </dgm:presLayoutVars>
      </dgm:prSet>
      <dgm:spPr/>
    </dgm:pt>
    <dgm:pt modelId="{6225B056-C0EC-4E27-91BB-7B9D2BB31EAB}" type="pres">
      <dgm:prSet presAssocID="{3EEB6EDF-7066-4566-9D47-74DEAE1F9BC4}" presName="sibTrans" presStyleCnt="0"/>
      <dgm:spPr/>
    </dgm:pt>
    <dgm:pt modelId="{64945DAB-ACBB-4660-A309-4C387D5D895C}" type="pres">
      <dgm:prSet presAssocID="{C14860F0-486C-4230-9C2F-2793AB98D096}" presName="compNode" presStyleCnt="0"/>
      <dgm:spPr/>
    </dgm:pt>
    <dgm:pt modelId="{BAEA2BE5-0000-4C2A-9568-1B7883B5E612}" type="pres">
      <dgm:prSet presAssocID="{C14860F0-486C-4230-9C2F-2793AB98D096}" presName="bgRect" presStyleLbl="bgShp" presStyleIdx="1" presStyleCnt="4"/>
      <dgm:spPr/>
    </dgm:pt>
    <dgm:pt modelId="{EDAA3A00-920F-4286-9DCC-0734F638E3A2}" type="pres">
      <dgm:prSet presAssocID="{C14860F0-486C-4230-9C2F-2793AB98D09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21C21975-F7B2-4EA3-BB08-F4DCD805788E}" type="pres">
      <dgm:prSet presAssocID="{C14860F0-486C-4230-9C2F-2793AB98D096}" presName="spaceRect" presStyleCnt="0"/>
      <dgm:spPr/>
    </dgm:pt>
    <dgm:pt modelId="{4DC7DA58-88DE-4BAE-801B-A8FD9DB4BB39}" type="pres">
      <dgm:prSet presAssocID="{C14860F0-486C-4230-9C2F-2793AB98D096}" presName="parTx" presStyleLbl="revTx" presStyleIdx="1" presStyleCnt="4">
        <dgm:presLayoutVars>
          <dgm:chMax val="0"/>
          <dgm:chPref val="0"/>
        </dgm:presLayoutVars>
      </dgm:prSet>
      <dgm:spPr/>
    </dgm:pt>
    <dgm:pt modelId="{391D478A-325C-4FD9-9836-094FED1E0F86}" type="pres">
      <dgm:prSet presAssocID="{04B7D557-848B-40D6-8104-38097A978E1C}" presName="sibTrans" presStyleCnt="0"/>
      <dgm:spPr/>
    </dgm:pt>
    <dgm:pt modelId="{3261EF93-8CDB-4900-935C-DA3959B44989}" type="pres">
      <dgm:prSet presAssocID="{61A97386-BC0A-4546-97F4-302A3AE2EC83}" presName="compNode" presStyleCnt="0"/>
      <dgm:spPr/>
    </dgm:pt>
    <dgm:pt modelId="{11CAD347-F5AA-4C84-91DE-B2C105B7927F}" type="pres">
      <dgm:prSet presAssocID="{61A97386-BC0A-4546-97F4-302A3AE2EC83}" presName="bgRect" presStyleLbl="bgShp" presStyleIdx="2" presStyleCnt="4"/>
      <dgm:spPr/>
    </dgm:pt>
    <dgm:pt modelId="{7D4A515C-D8A0-460F-BA2A-5C427ACCB289}" type="pres">
      <dgm:prSet presAssocID="{61A97386-BC0A-4546-97F4-302A3AE2EC8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279EBF9C-FA71-444E-8B6E-884FD962E771}" type="pres">
      <dgm:prSet presAssocID="{61A97386-BC0A-4546-97F4-302A3AE2EC83}" presName="spaceRect" presStyleCnt="0"/>
      <dgm:spPr/>
    </dgm:pt>
    <dgm:pt modelId="{33E5AEE1-912B-4466-9539-FBCD8511139D}" type="pres">
      <dgm:prSet presAssocID="{61A97386-BC0A-4546-97F4-302A3AE2EC83}" presName="parTx" presStyleLbl="revTx" presStyleIdx="2" presStyleCnt="4">
        <dgm:presLayoutVars>
          <dgm:chMax val="0"/>
          <dgm:chPref val="0"/>
        </dgm:presLayoutVars>
      </dgm:prSet>
      <dgm:spPr/>
    </dgm:pt>
    <dgm:pt modelId="{1AE9B346-574F-416C-887A-7914DC7EB76E}" type="pres">
      <dgm:prSet presAssocID="{E0941193-5AF4-41AA-A16D-53AD87F71B33}" presName="sibTrans" presStyleCnt="0"/>
      <dgm:spPr/>
    </dgm:pt>
    <dgm:pt modelId="{869319F6-4FFE-4FE0-AED8-CC410DD2ABE9}" type="pres">
      <dgm:prSet presAssocID="{0F8B59DA-BC52-4086-946D-53BE188B596D}" presName="compNode" presStyleCnt="0"/>
      <dgm:spPr/>
    </dgm:pt>
    <dgm:pt modelId="{CE53F53E-5B2F-4EC8-A186-4BD2E66ACC62}" type="pres">
      <dgm:prSet presAssocID="{0F8B59DA-BC52-4086-946D-53BE188B596D}" presName="bgRect" presStyleLbl="bgShp" presStyleIdx="3" presStyleCnt="4"/>
      <dgm:spPr/>
    </dgm:pt>
    <dgm:pt modelId="{1EA9B999-A368-44F2-87B7-AAC27B65B4F3}" type="pres">
      <dgm:prSet presAssocID="{0F8B59DA-BC52-4086-946D-53BE188B596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ze"/>
        </a:ext>
      </dgm:extLst>
    </dgm:pt>
    <dgm:pt modelId="{04C03591-251A-44C5-9990-D6696569999D}" type="pres">
      <dgm:prSet presAssocID="{0F8B59DA-BC52-4086-946D-53BE188B596D}" presName="spaceRect" presStyleCnt="0"/>
      <dgm:spPr/>
    </dgm:pt>
    <dgm:pt modelId="{8300653E-8620-4D18-BC04-8F9091D45489}" type="pres">
      <dgm:prSet presAssocID="{0F8B59DA-BC52-4086-946D-53BE188B596D}" presName="parTx" presStyleLbl="revTx" presStyleIdx="3" presStyleCnt="4">
        <dgm:presLayoutVars>
          <dgm:chMax val="0"/>
          <dgm:chPref val="0"/>
        </dgm:presLayoutVars>
      </dgm:prSet>
      <dgm:spPr/>
    </dgm:pt>
  </dgm:ptLst>
  <dgm:cxnLst>
    <dgm:cxn modelId="{03A85719-5BC9-494E-9882-917278128631}" type="presOf" srcId="{0F8B59DA-BC52-4086-946D-53BE188B596D}" destId="{8300653E-8620-4D18-BC04-8F9091D45489}" srcOrd="0" destOrd="0" presId="urn:microsoft.com/office/officeart/2018/2/layout/IconVerticalSolidList"/>
    <dgm:cxn modelId="{AC971C26-0A62-448C-94E2-8C25A67E8A57}" srcId="{4F1DDB9A-843E-4870-9BBB-6893873F0E1A}" destId="{0F8B59DA-BC52-4086-946D-53BE188B596D}" srcOrd="3" destOrd="0" parTransId="{9C393C4F-34C8-4858-9EA2-24FCB80C01CD}" sibTransId="{1B204828-4FDB-40FE-B71A-72ED80CFFD1E}"/>
    <dgm:cxn modelId="{88C2A128-1024-45CC-BE8D-99D12E1C2C68}" type="presOf" srcId="{C14860F0-486C-4230-9C2F-2793AB98D096}" destId="{4DC7DA58-88DE-4BAE-801B-A8FD9DB4BB39}" srcOrd="0" destOrd="0" presId="urn:microsoft.com/office/officeart/2018/2/layout/IconVerticalSolidList"/>
    <dgm:cxn modelId="{67636580-AE32-4202-B479-8BF35E2F1E8B}" srcId="{4F1DDB9A-843E-4870-9BBB-6893873F0E1A}" destId="{C14860F0-486C-4230-9C2F-2793AB98D096}" srcOrd="1" destOrd="0" parTransId="{DC83C0DB-F840-4093-A322-ADDBEB7E2D53}" sibTransId="{04B7D557-848B-40D6-8104-38097A978E1C}"/>
    <dgm:cxn modelId="{AB6EE485-DE4C-4FFF-9195-869750F1D8DA}" type="presOf" srcId="{0DA7B1E8-65C1-47F4-A393-BD9985F09185}" destId="{EC2CF01D-77DE-4AB1-A4BE-866FDE1B50EF}" srcOrd="0" destOrd="0" presId="urn:microsoft.com/office/officeart/2018/2/layout/IconVerticalSolidList"/>
    <dgm:cxn modelId="{361ECD8F-FBE7-4836-B271-A5F8FC8BC986}" type="presOf" srcId="{61A97386-BC0A-4546-97F4-302A3AE2EC83}" destId="{33E5AEE1-912B-4466-9539-FBCD8511139D}" srcOrd="0" destOrd="0" presId="urn:microsoft.com/office/officeart/2018/2/layout/IconVerticalSolidList"/>
    <dgm:cxn modelId="{232402BC-25C4-4C3A-9606-4BBA6C3F755A}" srcId="{4F1DDB9A-843E-4870-9BBB-6893873F0E1A}" destId="{61A97386-BC0A-4546-97F4-302A3AE2EC83}" srcOrd="2" destOrd="0" parTransId="{38ED9272-A694-4911-B3B7-93AE70E3D7E9}" sibTransId="{E0941193-5AF4-41AA-A16D-53AD87F71B33}"/>
    <dgm:cxn modelId="{EBF9CBBC-4D6A-4447-AE64-53D8BDF17152}" type="presOf" srcId="{4F1DDB9A-843E-4870-9BBB-6893873F0E1A}" destId="{C709C50D-7E29-4C4D-8F08-DB5C85FE6DD7}" srcOrd="0" destOrd="0" presId="urn:microsoft.com/office/officeart/2018/2/layout/IconVerticalSolidList"/>
    <dgm:cxn modelId="{8EF257DB-AA65-460C-A1BD-C0A40A4663FE}" srcId="{4F1DDB9A-843E-4870-9BBB-6893873F0E1A}" destId="{0DA7B1E8-65C1-47F4-A393-BD9985F09185}" srcOrd="0" destOrd="0" parTransId="{32F69601-935E-4832-96D3-813D81ED64E4}" sibTransId="{3EEB6EDF-7066-4566-9D47-74DEAE1F9BC4}"/>
    <dgm:cxn modelId="{9B31F1E6-EF78-4139-95B0-7E2071A622FC}" type="presParOf" srcId="{C709C50D-7E29-4C4D-8F08-DB5C85FE6DD7}" destId="{C32B1C3A-8C74-44C6-95A7-1F48E3F56B74}" srcOrd="0" destOrd="0" presId="urn:microsoft.com/office/officeart/2018/2/layout/IconVerticalSolidList"/>
    <dgm:cxn modelId="{52D85CE3-D5B3-4B15-9662-6F541F866AD0}" type="presParOf" srcId="{C32B1C3A-8C74-44C6-95A7-1F48E3F56B74}" destId="{C252FDAE-4F3E-4FD6-8CE7-257724EF21D1}" srcOrd="0" destOrd="0" presId="urn:microsoft.com/office/officeart/2018/2/layout/IconVerticalSolidList"/>
    <dgm:cxn modelId="{553531D3-4926-4C1D-9953-2872068C793A}" type="presParOf" srcId="{C32B1C3A-8C74-44C6-95A7-1F48E3F56B74}" destId="{A0421409-7B6C-43E3-85F1-A94020F213FE}" srcOrd="1" destOrd="0" presId="urn:microsoft.com/office/officeart/2018/2/layout/IconVerticalSolidList"/>
    <dgm:cxn modelId="{D481EA83-A246-4C8B-B19C-0ABC37FDDB94}" type="presParOf" srcId="{C32B1C3A-8C74-44C6-95A7-1F48E3F56B74}" destId="{02A77E87-C21E-41B6-9397-A248F2BC7372}" srcOrd="2" destOrd="0" presId="urn:microsoft.com/office/officeart/2018/2/layout/IconVerticalSolidList"/>
    <dgm:cxn modelId="{B8AEC92B-D155-4361-8CE8-526A4CD61491}" type="presParOf" srcId="{C32B1C3A-8C74-44C6-95A7-1F48E3F56B74}" destId="{EC2CF01D-77DE-4AB1-A4BE-866FDE1B50EF}" srcOrd="3" destOrd="0" presId="urn:microsoft.com/office/officeart/2018/2/layout/IconVerticalSolidList"/>
    <dgm:cxn modelId="{8E37776A-2BA1-48E2-895F-E226F805CC6B}" type="presParOf" srcId="{C709C50D-7E29-4C4D-8F08-DB5C85FE6DD7}" destId="{6225B056-C0EC-4E27-91BB-7B9D2BB31EAB}" srcOrd="1" destOrd="0" presId="urn:microsoft.com/office/officeart/2018/2/layout/IconVerticalSolidList"/>
    <dgm:cxn modelId="{2767CA5A-7964-411A-B6E7-335AFB3E940F}" type="presParOf" srcId="{C709C50D-7E29-4C4D-8F08-DB5C85FE6DD7}" destId="{64945DAB-ACBB-4660-A309-4C387D5D895C}" srcOrd="2" destOrd="0" presId="urn:microsoft.com/office/officeart/2018/2/layout/IconVerticalSolidList"/>
    <dgm:cxn modelId="{CA8F6A9A-BF21-4EC9-B0F6-7E4F3287B2C2}" type="presParOf" srcId="{64945DAB-ACBB-4660-A309-4C387D5D895C}" destId="{BAEA2BE5-0000-4C2A-9568-1B7883B5E612}" srcOrd="0" destOrd="0" presId="urn:microsoft.com/office/officeart/2018/2/layout/IconVerticalSolidList"/>
    <dgm:cxn modelId="{047E606E-98DF-4D38-9AB4-52D072877DBA}" type="presParOf" srcId="{64945DAB-ACBB-4660-A309-4C387D5D895C}" destId="{EDAA3A00-920F-4286-9DCC-0734F638E3A2}" srcOrd="1" destOrd="0" presId="urn:microsoft.com/office/officeart/2018/2/layout/IconVerticalSolidList"/>
    <dgm:cxn modelId="{E447A314-EEE3-4BAE-9663-E5975C68B85D}" type="presParOf" srcId="{64945DAB-ACBB-4660-A309-4C387D5D895C}" destId="{21C21975-F7B2-4EA3-BB08-F4DCD805788E}" srcOrd="2" destOrd="0" presId="urn:microsoft.com/office/officeart/2018/2/layout/IconVerticalSolidList"/>
    <dgm:cxn modelId="{BD9A526D-3B21-49E1-BD1D-34BB5F1FF135}" type="presParOf" srcId="{64945DAB-ACBB-4660-A309-4C387D5D895C}" destId="{4DC7DA58-88DE-4BAE-801B-A8FD9DB4BB39}" srcOrd="3" destOrd="0" presId="urn:microsoft.com/office/officeart/2018/2/layout/IconVerticalSolidList"/>
    <dgm:cxn modelId="{5D518A57-2ACB-421A-BFCE-0A89C337E703}" type="presParOf" srcId="{C709C50D-7E29-4C4D-8F08-DB5C85FE6DD7}" destId="{391D478A-325C-4FD9-9836-094FED1E0F86}" srcOrd="3" destOrd="0" presId="urn:microsoft.com/office/officeart/2018/2/layout/IconVerticalSolidList"/>
    <dgm:cxn modelId="{D5066C67-18E2-47C8-ACC0-3FE8FFABAF24}" type="presParOf" srcId="{C709C50D-7E29-4C4D-8F08-DB5C85FE6DD7}" destId="{3261EF93-8CDB-4900-935C-DA3959B44989}" srcOrd="4" destOrd="0" presId="urn:microsoft.com/office/officeart/2018/2/layout/IconVerticalSolidList"/>
    <dgm:cxn modelId="{8A85B74F-4322-4925-A293-0BC930100746}" type="presParOf" srcId="{3261EF93-8CDB-4900-935C-DA3959B44989}" destId="{11CAD347-F5AA-4C84-91DE-B2C105B7927F}" srcOrd="0" destOrd="0" presId="urn:microsoft.com/office/officeart/2018/2/layout/IconVerticalSolidList"/>
    <dgm:cxn modelId="{B77B8D82-20A4-41E6-93E0-8599A206E0A0}" type="presParOf" srcId="{3261EF93-8CDB-4900-935C-DA3959B44989}" destId="{7D4A515C-D8A0-460F-BA2A-5C427ACCB289}" srcOrd="1" destOrd="0" presId="urn:microsoft.com/office/officeart/2018/2/layout/IconVerticalSolidList"/>
    <dgm:cxn modelId="{5279B193-79A0-4AC9-B709-032845B42A35}" type="presParOf" srcId="{3261EF93-8CDB-4900-935C-DA3959B44989}" destId="{279EBF9C-FA71-444E-8B6E-884FD962E771}" srcOrd="2" destOrd="0" presId="urn:microsoft.com/office/officeart/2018/2/layout/IconVerticalSolidList"/>
    <dgm:cxn modelId="{ACD7A2C9-1A2B-4000-BA63-C215205FA211}" type="presParOf" srcId="{3261EF93-8CDB-4900-935C-DA3959B44989}" destId="{33E5AEE1-912B-4466-9539-FBCD8511139D}" srcOrd="3" destOrd="0" presId="urn:microsoft.com/office/officeart/2018/2/layout/IconVerticalSolidList"/>
    <dgm:cxn modelId="{16394ADB-0DF2-4C53-9AC2-774248F50D5B}" type="presParOf" srcId="{C709C50D-7E29-4C4D-8F08-DB5C85FE6DD7}" destId="{1AE9B346-574F-416C-887A-7914DC7EB76E}" srcOrd="5" destOrd="0" presId="urn:microsoft.com/office/officeart/2018/2/layout/IconVerticalSolidList"/>
    <dgm:cxn modelId="{D82BEC23-A424-471B-AA02-F45061DDEFD6}" type="presParOf" srcId="{C709C50D-7E29-4C4D-8F08-DB5C85FE6DD7}" destId="{869319F6-4FFE-4FE0-AED8-CC410DD2ABE9}" srcOrd="6" destOrd="0" presId="urn:microsoft.com/office/officeart/2018/2/layout/IconVerticalSolidList"/>
    <dgm:cxn modelId="{C30F844C-7444-4A83-9323-4DCED642CD68}" type="presParOf" srcId="{869319F6-4FFE-4FE0-AED8-CC410DD2ABE9}" destId="{CE53F53E-5B2F-4EC8-A186-4BD2E66ACC62}" srcOrd="0" destOrd="0" presId="urn:microsoft.com/office/officeart/2018/2/layout/IconVerticalSolidList"/>
    <dgm:cxn modelId="{1CC7FB2E-48AA-4A0C-9573-7CA415A90F8A}" type="presParOf" srcId="{869319F6-4FFE-4FE0-AED8-CC410DD2ABE9}" destId="{1EA9B999-A368-44F2-87B7-AAC27B65B4F3}" srcOrd="1" destOrd="0" presId="urn:microsoft.com/office/officeart/2018/2/layout/IconVerticalSolidList"/>
    <dgm:cxn modelId="{B7DA3660-DDAE-4872-B880-A39EE7970A90}" type="presParOf" srcId="{869319F6-4FFE-4FE0-AED8-CC410DD2ABE9}" destId="{04C03591-251A-44C5-9990-D6696569999D}" srcOrd="2" destOrd="0" presId="urn:microsoft.com/office/officeart/2018/2/layout/IconVerticalSolidList"/>
    <dgm:cxn modelId="{94774B3E-51A7-43BC-B07F-7388DB0C6106}" type="presParOf" srcId="{869319F6-4FFE-4FE0-AED8-CC410DD2ABE9}" destId="{8300653E-8620-4D18-BC04-8F9091D4548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11CEDF-239B-472A-8BB2-22D348A31417}" type="doc">
      <dgm:prSet loTypeId="urn:microsoft.com/office/officeart/2016/7/layout/BasicProcessNew" loCatId="process" qsTypeId="urn:microsoft.com/office/officeart/2005/8/quickstyle/simple2" qsCatId="simple" csTypeId="urn:microsoft.com/office/officeart/2005/8/colors/colorful1" csCatId="colorful"/>
      <dgm:spPr/>
      <dgm:t>
        <a:bodyPr/>
        <a:lstStyle/>
        <a:p>
          <a:endParaRPr lang="en-US"/>
        </a:p>
      </dgm:t>
    </dgm:pt>
    <dgm:pt modelId="{750842BF-49B2-41ED-BCEA-98862167E0AE}">
      <dgm:prSet/>
      <dgm:spPr/>
      <dgm:t>
        <a:bodyPr/>
        <a:lstStyle/>
        <a:p>
          <a:r>
            <a:rPr lang="en-GB" dirty="0"/>
            <a:t>Maths is taught daily at Hazlemere Church of England School.  Each day starts with an early morning maths skills session where children practice fluency of calculations and mental maths skills. This is followed by an hour’s maths </a:t>
          </a:r>
          <a:r>
            <a:rPr lang="en-GB" dirty="0">
              <a:latin typeface="Century Gothic" panose="020B0502020202020204"/>
            </a:rPr>
            <a:t>lesson.</a:t>
          </a:r>
          <a:endParaRPr lang="en-US" dirty="0"/>
        </a:p>
      </dgm:t>
    </dgm:pt>
    <dgm:pt modelId="{9BE5F21D-B168-485F-B5BE-15D20BD1A071}" type="parTrans" cxnId="{17A883C3-E60E-452F-8BDE-A64D517DA64A}">
      <dgm:prSet/>
      <dgm:spPr/>
      <dgm:t>
        <a:bodyPr/>
        <a:lstStyle/>
        <a:p>
          <a:endParaRPr lang="en-US"/>
        </a:p>
      </dgm:t>
    </dgm:pt>
    <dgm:pt modelId="{B84A3DAF-1BC2-44C2-B212-5966588C6080}" type="sibTrans" cxnId="{17A883C3-E60E-452F-8BDE-A64D517DA64A}">
      <dgm:prSet/>
      <dgm:spPr/>
      <dgm:t>
        <a:bodyPr/>
        <a:lstStyle/>
        <a:p>
          <a:endParaRPr lang="en-US"/>
        </a:p>
      </dgm:t>
    </dgm:pt>
    <dgm:pt modelId="{16F0D2DC-339D-42CF-832B-9170B56BF92B}">
      <dgm:prSet/>
      <dgm:spPr/>
      <dgm:t>
        <a:bodyPr/>
        <a:lstStyle/>
        <a:p>
          <a:r>
            <a:rPr lang="en-GB" dirty="0"/>
            <a:t>Lessons are planned following the Herts for Learning Essential maths scheme. Teachers use sequences of learning, which are written as a spiral curriculum in which learning is built upon step by step, to plan engaging and challenging lessons for all.  </a:t>
          </a:r>
          <a:endParaRPr lang="en-US" dirty="0"/>
        </a:p>
      </dgm:t>
    </dgm:pt>
    <dgm:pt modelId="{CF29D5B0-0A28-4E97-814F-82E5FFBF097B}" type="parTrans" cxnId="{C80E0BA4-5795-459B-B61A-660F102613E4}">
      <dgm:prSet/>
      <dgm:spPr/>
      <dgm:t>
        <a:bodyPr/>
        <a:lstStyle/>
        <a:p>
          <a:endParaRPr lang="en-US"/>
        </a:p>
      </dgm:t>
    </dgm:pt>
    <dgm:pt modelId="{7BFE5234-1EEB-4C4B-84AA-40FE8EF49831}" type="sibTrans" cxnId="{C80E0BA4-5795-459B-B61A-660F102613E4}">
      <dgm:prSet/>
      <dgm:spPr/>
      <dgm:t>
        <a:bodyPr/>
        <a:lstStyle/>
        <a:p>
          <a:endParaRPr lang="en-US"/>
        </a:p>
      </dgm:t>
    </dgm:pt>
    <dgm:pt modelId="{D18FF846-3B1D-4817-9C7C-81FAA3C4F351}">
      <dgm:prSet/>
      <dgm:spPr/>
      <dgm:t>
        <a:bodyPr/>
        <a:lstStyle/>
        <a:p>
          <a:r>
            <a:rPr lang="en-GB" dirty="0"/>
            <a:t>By following this scheme, it ensures progression and coverage through the primary phase. Teachers also supplement learning activities from a wide range of resources ensuring adequate and support is given to all children. </a:t>
          </a:r>
          <a:endParaRPr lang="en-US" dirty="0"/>
        </a:p>
      </dgm:t>
    </dgm:pt>
    <dgm:pt modelId="{C8A76882-A5B4-43DC-BA63-97EC2218BF5F}" type="parTrans" cxnId="{5B70F0D4-1BE6-42D8-9330-ADE5A810BB6F}">
      <dgm:prSet/>
      <dgm:spPr/>
      <dgm:t>
        <a:bodyPr/>
        <a:lstStyle/>
        <a:p>
          <a:endParaRPr lang="en-US"/>
        </a:p>
      </dgm:t>
    </dgm:pt>
    <dgm:pt modelId="{B5135D4B-3593-490A-9557-D7931A390607}" type="sibTrans" cxnId="{5B70F0D4-1BE6-42D8-9330-ADE5A810BB6F}">
      <dgm:prSet/>
      <dgm:spPr/>
      <dgm:t>
        <a:bodyPr/>
        <a:lstStyle/>
        <a:p>
          <a:endParaRPr lang="en-US"/>
        </a:p>
      </dgm:t>
    </dgm:pt>
    <dgm:pt modelId="{B7867AB3-6D3E-41B8-9B18-A0C5BC1510FF}" type="pres">
      <dgm:prSet presAssocID="{E911CEDF-239B-472A-8BB2-22D348A31417}" presName="Name0" presStyleCnt="0">
        <dgm:presLayoutVars>
          <dgm:dir/>
          <dgm:resizeHandles val="exact"/>
        </dgm:presLayoutVars>
      </dgm:prSet>
      <dgm:spPr/>
    </dgm:pt>
    <dgm:pt modelId="{1DC2CC69-C5F2-4C59-847D-82E105F31A72}" type="pres">
      <dgm:prSet presAssocID="{750842BF-49B2-41ED-BCEA-98862167E0AE}" presName="node" presStyleLbl="node1" presStyleIdx="0" presStyleCnt="5">
        <dgm:presLayoutVars>
          <dgm:bulletEnabled val="1"/>
        </dgm:presLayoutVars>
      </dgm:prSet>
      <dgm:spPr/>
    </dgm:pt>
    <dgm:pt modelId="{13C68121-1DE1-43EC-B12F-2FBBE791B8E2}" type="pres">
      <dgm:prSet presAssocID="{B84A3DAF-1BC2-44C2-B212-5966588C6080}" presName="sibTransSpacerBeforeConnector" presStyleCnt="0"/>
      <dgm:spPr/>
    </dgm:pt>
    <dgm:pt modelId="{F82F70B9-8F65-443E-8D95-363C53093C02}" type="pres">
      <dgm:prSet presAssocID="{B84A3DAF-1BC2-44C2-B212-5966588C6080}" presName="sibTrans" presStyleLbl="node1" presStyleIdx="1" presStyleCnt="5"/>
      <dgm:spPr/>
    </dgm:pt>
    <dgm:pt modelId="{290AB235-1E4A-49F8-BEFD-AFABC0EF23C3}" type="pres">
      <dgm:prSet presAssocID="{B84A3DAF-1BC2-44C2-B212-5966588C6080}" presName="sibTransSpacerAfterConnector" presStyleCnt="0"/>
      <dgm:spPr/>
    </dgm:pt>
    <dgm:pt modelId="{94B7E23B-2B30-4E38-9A02-B80A1267AF59}" type="pres">
      <dgm:prSet presAssocID="{16F0D2DC-339D-42CF-832B-9170B56BF92B}" presName="node" presStyleLbl="node1" presStyleIdx="2" presStyleCnt="5">
        <dgm:presLayoutVars>
          <dgm:bulletEnabled val="1"/>
        </dgm:presLayoutVars>
      </dgm:prSet>
      <dgm:spPr/>
    </dgm:pt>
    <dgm:pt modelId="{BBCA4064-F0D6-416E-BE7C-BAEDF168DC7D}" type="pres">
      <dgm:prSet presAssocID="{7BFE5234-1EEB-4C4B-84AA-40FE8EF49831}" presName="sibTransSpacerBeforeConnector" presStyleCnt="0"/>
      <dgm:spPr/>
    </dgm:pt>
    <dgm:pt modelId="{EB906938-29A2-45EC-AB02-5ABB32133C58}" type="pres">
      <dgm:prSet presAssocID="{7BFE5234-1EEB-4C4B-84AA-40FE8EF49831}" presName="sibTrans" presStyleLbl="node1" presStyleIdx="3" presStyleCnt="5"/>
      <dgm:spPr/>
    </dgm:pt>
    <dgm:pt modelId="{C0CE0EA1-2EBD-48DA-81B6-DE928B6CD0BA}" type="pres">
      <dgm:prSet presAssocID="{7BFE5234-1EEB-4C4B-84AA-40FE8EF49831}" presName="sibTransSpacerAfterConnector" presStyleCnt="0"/>
      <dgm:spPr/>
    </dgm:pt>
    <dgm:pt modelId="{07D40519-A44E-4EE7-B423-2FE0CA1AB754}" type="pres">
      <dgm:prSet presAssocID="{D18FF846-3B1D-4817-9C7C-81FAA3C4F351}" presName="node" presStyleLbl="node1" presStyleIdx="4" presStyleCnt="5">
        <dgm:presLayoutVars>
          <dgm:bulletEnabled val="1"/>
        </dgm:presLayoutVars>
      </dgm:prSet>
      <dgm:spPr/>
    </dgm:pt>
  </dgm:ptLst>
  <dgm:cxnLst>
    <dgm:cxn modelId="{BB516529-2406-451E-BBCC-ECA890327343}" type="presOf" srcId="{B84A3DAF-1BC2-44C2-B212-5966588C6080}" destId="{F82F70B9-8F65-443E-8D95-363C53093C02}" srcOrd="0" destOrd="0" presId="urn:microsoft.com/office/officeart/2016/7/layout/BasicProcessNew"/>
    <dgm:cxn modelId="{179FC535-9497-43AB-AD76-9D7A7E035EB7}" type="presOf" srcId="{D18FF846-3B1D-4817-9C7C-81FAA3C4F351}" destId="{07D40519-A44E-4EE7-B423-2FE0CA1AB754}" srcOrd="0" destOrd="0" presId="urn:microsoft.com/office/officeart/2016/7/layout/BasicProcessNew"/>
    <dgm:cxn modelId="{266F894A-158E-42EB-A5C9-AF33B720664B}" type="presOf" srcId="{16F0D2DC-339D-42CF-832B-9170B56BF92B}" destId="{94B7E23B-2B30-4E38-9A02-B80A1267AF59}" srcOrd="0" destOrd="0" presId="urn:microsoft.com/office/officeart/2016/7/layout/BasicProcessNew"/>
    <dgm:cxn modelId="{951ED86B-F058-4673-A545-A2ADBA3E3B4C}" type="presOf" srcId="{E911CEDF-239B-472A-8BB2-22D348A31417}" destId="{B7867AB3-6D3E-41B8-9B18-A0C5BC1510FF}" srcOrd="0" destOrd="0" presId="urn:microsoft.com/office/officeart/2016/7/layout/BasicProcessNew"/>
    <dgm:cxn modelId="{A1115078-6C9E-4538-9F71-0D1B394BB14B}" type="presOf" srcId="{750842BF-49B2-41ED-BCEA-98862167E0AE}" destId="{1DC2CC69-C5F2-4C59-847D-82E105F31A72}" srcOrd="0" destOrd="0" presId="urn:microsoft.com/office/officeart/2016/7/layout/BasicProcessNew"/>
    <dgm:cxn modelId="{B492C389-0A5B-4834-8D23-D983C55B7940}" type="presOf" srcId="{7BFE5234-1EEB-4C4B-84AA-40FE8EF49831}" destId="{EB906938-29A2-45EC-AB02-5ABB32133C58}" srcOrd="0" destOrd="0" presId="urn:microsoft.com/office/officeart/2016/7/layout/BasicProcessNew"/>
    <dgm:cxn modelId="{C80E0BA4-5795-459B-B61A-660F102613E4}" srcId="{E911CEDF-239B-472A-8BB2-22D348A31417}" destId="{16F0D2DC-339D-42CF-832B-9170B56BF92B}" srcOrd="1" destOrd="0" parTransId="{CF29D5B0-0A28-4E97-814F-82E5FFBF097B}" sibTransId="{7BFE5234-1EEB-4C4B-84AA-40FE8EF49831}"/>
    <dgm:cxn modelId="{17A883C3-E60E-452F-8BDE-A64D517DA64A}" srcId="{E911CEDF-239B-472A-8BB2-22D348A31417}" destId="{750842BF-49B2-41ED-BCEA-98862167E0AE}" srcOrd="0" destOrd="0" parTransId="{9BE5F21D-B168-485F-B5BE-15D20BD1A071}" sibTransId="{B84A3DAF-1BC2-44C2-B212-5966588C6080}"/>
    <dgm:cxn modelId="{5B70F0D4-1BE6-42D8-9330-ADE5A810BB6F}" srcId="{E911CEDF-239B-472A-8BB2-22D348A31417}" destId="{D18FF846-3B1D-4817-9C7C-81FAA3C4F351}" srcOrd="2" destOrd="0" parTransId="{C8A76882-A5B4-43DC-BA63-97EC2218BF5F}" sibTransId="{B5135D4B-3593-490A-9557-D7931A390607}"/>
    <dgm:cxn modelId="{B6250B1E-675B-4A1E-A015-F891BFADCB6D}" type="presParOf" srcId="{B7867AB3-6D3E-41B8-9B18-A0C5BC1510FF}" destId="{1DC2CC69-C5F2-4C59-847D-82E105F31A72}" srcOrd="0" destOrd="0" presId="urn:microsoft.com/office/officeart/2016/7/layout/BasicProcessNew"/>
    <dgm:cxn modelId="{4CD92FEC-43BB-4843-B87F-BF64BE0934FC}" type="presParOf" srcId="{B7867AB3-6D3E-41B8-9B18-A0C5BC1510FF}" destId="{13C68121-1DE1-43EC-B12F-2FBBE791B8E2}" srcOrd="1" destOrd="0" presId="urn:microsoft.com/office/officeart/2016/7/layout/BasicProcessNew"/>
    <dgm:cxn modelId="{EE31BCAD-6D5F-4E7D-B798-EB344777AB0C}" type="presParOf" srcId="{B7867AB3-6D3E-41B8-9B18-A0C5BC1510FF}" destId="{F82F70B9-8F65-443E-8D95-363C53093C02}" srcOrd="2" destOrd="0" presId="urn:microsoft.com/office/officeart/2016/7/layout/BasicProcessNew"/>
    <dgm:cxn modelId="{E7242B0E-F29B-4087-927D-5A06CEA1D58C}" type="presParOf" srcId="{B7867AB3-6D3E-41B8-9B18-A0C5BC1510FF}" destId="{290AB235-1E4A-49F8-BEFD-AFABC0EF23C3}" srcOrd="3" destOrd="0" presId="urn:microsoft.com/office/officeart/2016/7/layout/BasicProcessNew"/>
    <dgm:cxn modelId="{88421DD2-D150-47F3-AFAF-59617679681E}" type="presParOf" srcId="{B7867AB3-6D3E-41B8-9B18-A0C5BC1510FF}" destId="{94B7E23B-2B30-4E38-9A02-B80A1267AF59}" srcOrd="4" destOrd="0" presId="urn:microsoft.com/office/officeart/2016/7/layout/BasicProcessNew"/>
    <dgm:cxn modelId="{C0657BEB-994D-4863-B5C7-46F3877FC7D5}" type="presParOf" srcId="{B7867AB3-6D3E-41B8-9B18-A0C5BC1510FF}" destId="{BBCA4064-F0D6-416E-BE7C-BAEDF168DC7D}" srcOrd="5" destOrd="0" presId="urn:microsoft.com/office/officeart/2016/7/layout/BasicProcessNew"/>
    <dgm:cxn modelId="{C723A5AB-92A3-4275-B398-E7AA2559AE62}" type="presParOf" srcId="{B7867AB3-6D3E-41B8-9B18-A0C5BC1510FF}" destId="{EB906938-29A2-45EC-AB02-5ABB32133C58}" srcOrd="6" destOrd="0" presId="urn:microsoft.com/office/officeart/2016/7/layout/BasicProcessNew"/>
    <dgm:cxn modelId="{FC7618B9-B19E-4CC4-9712-40092798E442}" type="presParOf" srcId="{B7867AB3-6D3E-41B8-9B18-A0C5BC1510FF}" destId="{C0CE0EA1-2EBD-48DA-81B6-DE928B6CD0BA}" srcOrd="7" destOrd="0" presId="urn:microsoft.com/office/officeart/2016/7/layout/BasicProcessNew"/>
    <dgm:cxn modelId="{205B87FD-D991-463D-88C6-7B07C4C72E5B}" type="presParOf" srcId="{B7867AB3-6D3E-41B8-9B18-A0C5BC1510FF}" destId="{07D40519-A44E-4EE7-B423-2FE0CA1AB754}" srcOrd="8" destOrd="0" presId="urn:microsoft.com/office/officeart/2016/7/layout/Basic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FB74FE-85C1-4955-98A9-99A8025EE2BB}"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262F2BC4-BC19-4483-BC57-C3F07123F0F4}">
      <dgm:prSet/>
      <dgm:spPr/>
      <dgm:t>
        <a:bodyPr/>
        <a:lstStyle/>
        <a:p>
          <a:r>
            <a:rPr lang="en-GB" b="1" i="1"/>
            <a:t>Concrete</a:t>
          </a:r>
          <a:r>
            <a:rPr lang="en-GB"/>
            <a:t> – children have the opportunity to use concrete objects and manipulate them to help them understand and explain what they are doing.</a:t>
          </a:r>
          <a:endParaRPr lang="en-US"/>
        </a:p>
      </dgm:t>
    </dgm:pt>
    <dgm:pt modelId="{FB0A49FA-2B79-4D37-88B4-53AFB207B176}" type="parTrans" cxnId="{EE13344D-A958-425B-ACFF-130903458504}">
      <dgm:prSet/>
      <dgm:spPr/>
      <dgm:t>
        <a:bodyPr/>
        <a:lstStyle/>
        <a:p>
          <a:endParaRPr lang="en-US"/>
        </a:p>
      </dgm:t>
    </dgm:pt>
    <dgm:pt modelId="{83137FFE-C999-4FC7-BD21-693E84E1B2F9}" type="sibTrans" cxnId="{EE13344D-A958-425B-ACFF-130903458504}">
      <dgm:prSet/>
      <dgm:spPr/>
      <dgm:t>
        <a:bodyPr/>
        <a:lstStyle/>
        <a:p>
          <a:endParaRPr lang="en-US"/>
        </a:p>
      </dgm:t>
    </dgm:pt>
    <dgm:pt modelId="{7047F9B4-92F9-4604-8B3A-4763AD0D5B79}">
      <dgm:prSet/>
      <dgm:spPr/>
      <dgm:t>
        <a:bodyPr/>
        <a:lstStyle/>
        <a:p>
          <a:r>
            <a:rPr lang="en-GB" b="1" i="1"/>
            <a:t>Pictorial</a:t>
          </a:r>
          <a:r>
            <a:rPr lang="en-GB"/>
            <a:t> – children then build on this concrete approach by using pictorial representations, which can then be used to reason and solve problems.</a:t>
          </a:r>
          <a:endParaRPr lang="en-US"/>
        </a:p>
      </dgm:t>
    </dgm:pt>
    <dgm:pt modelId="{9B309744-3BB6-42DC-9D5A-141488F029B0}" type="parTrans" cxnId="{26BDDDB4-58F2-4CB4-9548-F30B7D38709F}">
      <dgm:prSet/>
      <dgm:spPr/>
      <dgm:t>
        <a:bodyPr/>
        <a:lstStyle/>
        <a:p>
          <a:endParaRPr lang="en-US"/>
        </a:p>
      </dgm:t>
    </dgm:pt>
    <dgm:pt modelId="{5E678245-4C86-49BD-9515-DA122CDBBF47}" type="sibTrans" cxnId="{26BDDDB4-58F2-4CB4-9548-F30B7D38709F}">
      <dgm:prSet/>
      <dgm:spPr/>
      <dgm:t>
        <a:bodyPr/>
        <a:lstStyle/>
        <a:p>
          <a:endParaRPr lang="en-US"/>
        </a:p>
      </dgm:t>
    </dgm:pt>
    <dgm:pt modelId="{59E79ECF-84AB-49D9-9F3B-9438AA5149FB}">
      <dgm:prSet/>
      <dgm:spPr/>
      <dgm:t>
        <a:bodyPr/>
        <a:lstStyle/>
        <a:p>
          <a:r>
            <a:rPr lang="en-GB" b="1" i="1"/>
            <a:t>Abstract</a:t>
          </a:r>
          <a:r>
            <a:rPr lang="en-GB"/>
            <a:t> – with the foundations firmly laid, children can move to an abstract approach using numbers and key concepts with confidence.</a:t>
          </a:r>
          <a:endParaRPr lang="en-US"/>
        </a:p>
      </dgm:t>
    </dgm:pt>
    <dgm:pt modelId="{30C82B90-B37F-4160-9155-22FF6DF80DEB}" type="parTrans" cxnId="{E1DEBFE2-31D4-475F-908A-A9FC64789B23}">
      <dgm:prSet/>
      <dgm:spPr/>
      <dgm:t>
        <a:bodyPr/>
        <a:lstStyle/>
        <a:p>
          <a:endParaRPr lang="en-US"/>
        </a:p>
      </dgm:t>
    </dgm:pt>
    <dgm:pt modelId="{51C457B7-E960-43B3-B8FE-5F11A58A9364}" type="sibTrans" cxnId="{E1DEBFE2-31D4-475F-908A-A9FC64789B23}">
      <dgm:prSet/>
      <dgm:spPr/>
      <dgm:t>
        <a:bodyPr/>
        <a:lstStyle/>
        <a:p>
          <a:endParaRPr lang="en-US"/>
        </a:p>
      </dgm:t>
    </dgm:pt>
    <dgm:pt modelId="{A797A294-BF17-4468-B146-BBA8AB38E5EB}" type="pres">
      <dgm:prSet presAssocID="{C6FB74FE-85C1-4955-98A9-99A8025EE2BB}" presName="outerComposite" presStyleCnt="0">
        <dgm:presLayoutVars>
          <dgm:chMax val="5"/>
          <dgm:dir/>
          <dgm:resizeHandles val="exact"/>
        </dgm:presLayoutVars>
      </dgm:prSet>
      <dgm:spPr/>
    </dgm:pt>
    <dgm:pt modelId="{AD140F9E-5695-4EAE-BDA9-21237242A330}" type="pres">
      <dgm:prSet presAssocID="{C6FB74FE-85C1-4955-98A9-99A8025EE2BB}" presName="dummyMaxCanvas" presStyleCnt="0">
        <dgm:presLayoutVars/>
      </dgm:prSet>
      <dgm:spPr/>
    </dgm:pt>
    <dgm:pt modelId="{B580A36C-3D09-4720-9557-13B89E02F269}" type="pres">
      <dgm:prSet presAssocID="{C6FB74FE-85C1-4955-98A9-99A8025EE2BB}" presName="ThreeNodes_1" presStyleLbl="node1" presStyleIdx="0" presStyleCnt="3">
        <dgm:presLayoutVars>
          <dgm:bulletEnabled val="1"/>
        </dgm:presLayoutVars>
      </dgm:prSet>
      <dgm:spPr/>
    </dgm:pt>
    <dgm:pt modelId="{387217E4-61B1-4616-9EAE-B8EDCD7F20B0}" type="pres">
      <dgm:prSet presAssocID="{C6FB74FE-85C1-4955-98A9-99A8025EE2BB}" presName="ThreeNodes_2" presStyleLbl="node1" presStyleIdx="1" presStyleCnt="3">
        <dgm:presLayoutVars>
          <dgm:bulletEnabled val="1"/>
        </dgm:presLayoutVars>
      </dgm:prSet>
      <dgm:spPr/>
    </dgm:pt>
    <dgm:pt modelId="{7CFDB1A8-A767-48B4-93ED-890A09AF86DF}" type="pres">
      <dgm:prSet presAssocID="{C6FB74FE-85C1-4955-98A9-99A8025EE2BB}" presName="ThreeNodes_3" presStyleLbl="node1" presStyleIdx="2" presStyleCnt="3">
        <dgm:presLayoutVars>
          <dgm:bulletEnabled val="1"/>
        </dgm:presLayoutVars>
      </dgm:prSet>
      <dgm:spPr/>
    </dgm:pt>
    <dgm:pt modelId="{C6959F3C-D816-4B93-8A22-218F4F7487C7}" type="pres">
      <dgm:prSet presAssocID="{C6FB74FE-85C1-4955-98A9-99A8025EE2BB}" presName="ThreeConn_1-2" presStyleLbl="fgAccFollowNode1" presStyleIdx="0" presStyleCnt="2">
        <dgm:presLayoutVars>
          <dgm:bulletEnabled val="1"/>
        </dgm:presLayoutVars>
      </dgm:prSet>
      <dgm:spPr/>
    </dgm:pt>
    <dgm:pt modelId="{7EA8DB19-A9F3-4897-93C2-6B900A135C9B}" type="pres">
      <dgm:prSet presAssocID="{C6FB74FE-85C1-4955-98A9-99A8025EE2BB}" presName="ThreeConn_2-3" presStyleLbl="fgAccFollowNode1" presStyleIdx="1" presStyleCnt="2">
        <dgm:presLayoutVars>
          <dgm:bulletEnabled val="1"/>
        </dgm:presLayoutVars>
      </dgm:prSet>
      <dgm:spPr/>
    </dgm:pt>
    <dgm:pt modelId="{4043B661-89BE-453F-B2AC-F7213ACBEDB3}" type="pres">
      <dgm:prSet presAssocID="{C6FB74FE-85C1-4955-98A9-99A8025EE2BB}" presName="ThreeNodes_1_text" presStyleLbl="node1" presStyleIdx="2" presStyleCnt="3">
        <dgm:presLayoutVars>
          <dgm:bulletEnabled val="1"/>
        </dgm:presLayoutVars>
      </dgm:prSet>
      <dgm:spPr/>
    </dgm:pt>
    <dgm:pt modelId="{03A28043-C3E8-4110-82ED-6F83C72CE5C0}" type="pres">
      <dgm:prSet presAssocID="{C6FB74FE-85C1-4955-98A9-99A8025EE2BB}" presName="ThreeNodes_2_text" presStyleLbl="node1" presStyleIdx="2" presStyleCnt="3">
        <dgm:presLayoutVars>
          <dgm:bulletEnabled val="1"/>
        </dgm:presLayoutVars>
      </dgm:prSet>
      <dgm:spPr/>
    </dgm:pt>
    <dgm:pt modelId="{D03CB472-AE86-4457-A703-588F50CF2D2C}" type="pres">
      <dgm:prSet presAssocID="{C6FB74FE-85C1-4955-98A9-99A8025EE2BB}" presName="ThreeNodes_3_text" presStyleLbl="node1" presStyleIdx="2" presStyleCnt="3">
        <dgm:presLayoutVars>
          <dgm:bulletEnabled val="1"/>
        </dgm:presLayoutVars>
      </dgm:prSet>
      <dgm:spPr/>
    </dgm:pt>
  </dgm:ptLst>
  <dgm:cxnLst>
    <dgm:cxn modelId="{4C78B820-5974-4EB2-9F24-3F5C16101579}" type="presOf" srcId="{C6FB74FE-85C1-4955-98A9-99A8025EE2BB}" destId="{A797A294-BF17-4468-B146-BBA8AB38E5EB}" srcOrd="0" destOrd="0" presId="urn:microsoft.com/office/officeart/2005/8/layout/vProcess5"/>
    <dgm:cxn modelId="{3C013B5B-361A-4A4E-8999-4B194373F971}" type="presOf" srcId="{262F2BC4-BC19-4483-BC57-C3F07123F0F4}" destId="{4043B661-89BE-453F-B2AC-F7213ACBEDB3}" srcOrd="1" destOrd="0" presId="urn:microsoft.com/office/officeart/2005/8/layout/vProcess5"/>
    <dgm:cxn modelId="{EE13344D-A958-425B-ACFF-130903458504}" srcId="{C6FB74FE-85C1-4955-98A9-99A8025EE2BB}" destId="{262F2BC4-BC19-4483-BC57-C3F07123F0F4}" srcOrd="0" destOrd="0" parTransId="{FB0A49FA-2B79-4D37-88B4-53AFB207B176}" sibTransId="{83137FFE-C999-4FC7-BD21-693E84E1B2F9}"/>
    <dgm:cxn modelId="{0CDBF67A-723F-450A-8E71-9A3BAD827FC8}" type="presOf" srcId="{59E79ECF-84AB-49D9-9F3B-9438AA5149FB}" destId="{D03CB472-AE86-4457-A703-588F50CF2D2C}" srcOrd="1" destOrd="0" presId="urn:microsoft.com/office/officeart/2005/8/layout/vProcess5"/>
    <dgm:cxn modelId="{45118587-31A9-4376-9394-AE79E2C558F0}" type="presOf" srcId="{7047F9B4-92F9-4604-8B3A-4763AD0D5B79}" destId="{387217E4-61B1-4616-9EAE-B8EDCD7F20B0}" srcOrd="0" destOrd="0" presId="urn:microsoft.com/office/officeart/2005/8/layout/vProcess5"/>
    <dgm:cxn modelId="{4F7C91A8-5C43-4EE6-AD30-528D27A642D9}" type="presOf" srcId="{59E79ECF-84AB-49D9-9F3B-9438AA5149FB}" destId="{7CFDB1A8-A767-48B4-93ED-890A09AF86DF}" srcOrd="0" destOrd="0" presId="urn:microsoft.com/office/officeart/2005/8/layout/vProcess5"/>
    <dgm:cxn modelId="{9AC315B1-A684-4638-8BA4-FF2DBB346625}" type="presOf" srcId="{83137FFE-C999-4FC7-BD21-693E84E1B2F9}" destId="{C6959F3C-D816-4B93-8A22-218F4F7487C7}" srcOrd="0" destOrd="0" presId="urn:microsoft.com/office/officeart/2005/8/layout/vProcess5"/>
    <dgm:cxn modelId="{26BDDDB4-58F2-4CB4-9548-F30B7D38709F}" srcId="{C6FB74FE-85C1-4955-98A9-99A8025EE2BB}" destId="{7047F9B4-92F9-4604-8B3A-4763AD0D5B79}" srcOrd="1" destOrd="0" parTransId="{9B309744-3BB6-42DC-9D5A-141488F029B0}" sibTransId="{5E678245-4C86-49BD-9515-DA122CDBBF47}"/>
    <dgm:cxn modelId="{A6B3C7DC-E418-4F80-9948-4A958B9F73BF}" type="presOf" srcId="{7047F9B4-92F9-4604-8B3A-4763AD0D5B79}" destId="{03A28043-C3E8-4110-82ED-6F83C72CE5C0}" srcOrd="1" destOrd="0" presId="urn:microsoft.com/office/officeart/2005/8/layout/vProcess5"/>
    <dgm:cxn modelId="{824142E0-9EAC-4263-A13A-3A8D8A163212}" type="presOf" srcId="{5E678245-4C86-49BD-9515-DA122CDBBF47}" destId="{7EA8DB19-A9F3-4897-93C2-6B900A135C9B}" srcOrd="0" destOrd="0" presId="urn:microsoft.com/office/officeart/2005/8/layout/vProcess5"/>
    <dgm:cxn modelId="{E1DEBFE2-31D4-475F-908A-A9FC64789B23}" srcId="{C6FB74FE-85C1-4955-98A9-99A8025EE2BB}" destId="{59E79ECF-84AB-49D9-9F3B-9438AA5149FB}" srcOrd="2" destOrd="0" parTransId="{30C82B90-B37F-4160-9155-22FF6DF80DEB}" sibTransId="{51C457B7-E960-43B3-B8FE-5F11A58A9364}"/>
    <dgm:cxn modelId="{3E2635E9-9725-4077-B161-9C1F279E5C4B}" type="presOf" srcId="{262F2BC4-BC19-4483-BC57-C3F07123F0F4}" destId="{B580A36C-3D09-4720-9557-13B89E02F269}" srcOrd="0" destOrd="0" presId="urn:microsoft.com/office/officeart/2005/8/layout/vProcess5"/>
    <dgm:cxn modelId="{4813101D-4C7F-429B-9DC7-70D3B68AAA42}" type="presParOf" srcId="{A797A294-BF17-4468-B146-BBA8AB38E5EB}" destId="{AD140F9E-5695-4EAE-BDA9-21237242A330}" srcOrd="0" destOrd="0" presId="urn:microsoft.com/office/officeart/2005/8/layout/vProcess5"/>
    <dgm:cxn modelId="{F30CB491-0706-4C3B-BBD2-52485B443D87}" type="presParOf" srcId="{A797A294-BF17-4468-B146-BBA8AB38E5EB}" destId="{B580A36C-3D09-4720-9557-13B89E02F269}" srcOrd="1" destOrd="0" presId="urn:microsoft.com/office/officeart/2005/8/layout/vProcess5"/>
    <dgm:cxn modelId="{30E33B2F-D3B5-4FF6-87F7-DFFECDCCFAC0}" type="presParOf" srcId="{A797A294-BF17-4468-B146-BBA8AB38E5EB}" destId="{387217E4-61B1-4616-9EAE-B8EDCD7F20B0}" srcOrd="2" destOrd="0" presId="urn:microsoft.com/office/officeart/2005/8/layout/vProcess5"/>
    <dgm:cxn modelId="{6CE026C5-2A1D-4A27-AAAC-31247B3CE090}" type="presParOf" srcId="{A797A294-BF17-4468-B146-BBA8AB38E5EB}" destId="{7CFDB1A8-A767-48B4-93ED-890A09AF86DF}" srcOrd="3" destOrd="0" presId="urn:microsoft.com/office/officeart/2005/8/layout/vProcess5"/>
    <dgm:cxn modelId="{A7DD02FC-BEDE-4F0D-81F1-26D9C61EBEF0}" type="presParOf" srcId="{A797A294-BF17-4468-B146-BBA8AB38E5EB}" destId="{C6959F3C-D816-4B93-8A22-218F4F7487C7}" srcOrd="4" destOrd="0" presId="urn:microsoft.com/office/officeart/2005/8/layout/vProcess5"/>
    <dgm:cxn modelId="{EF78B462-2A8F-4E5B-B466-F9DA2C6D7852}" type="presParOf" srcId="{A797A294-BF17-4468-B146-BBA8AB38E5EB}" destId="{7EA8DB19-A9F3-4897-93C2-6B900A135C9B}" srcOrd="5" destOrd="0" presId="urn:microsoft.com/office/officeart/2005/8/layout/vProcess5"/>
    <dgm:cxn modelId="{44915F60-D496-487B-9631-FA2650369B5C}" type="presParOf" srcId="{A797A294-BF17-4468-B146-BBA8AB38E5EB}" destId="{4043B661-89BE-453F-B2AC-F7213ACBEDB3}" srcOrd="6" destOrd="0" presId="urn:microsoft.com/office/officeart/2005/8/layout/vProcess5"/>
    <dgm:cxn modelId="{14E0EFA9-8837-473D-A17C-7533C54ECFB1}" type="presParOf" srcId="{A797A294-BF17-4468-B146-BBA8AB38E5EB}" destId="{03A28043-C3E8-4110-82ED-6F83C72CE5C0}" srcOrd="7" destOrd="0" presId="urn:microsoft.com/office/officeart/2005/8/layout/vProcess5"/>
    <dgm:cxn modelId="{942CBB22-69EE-473F-84D8-88141C5CE478}" type="presParOf" srcId="{A797A294-BF17-4468-B146-BBA8AB38E5EB}" destId="{D03CB472-AE86-4457-A703-588F50CF2D2C}"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2257A54-ADDA-4A35-8285-3EC5D752282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64611BAE-A7B0-4AD0-AA39-14C8B5DCFA18}">
      <dgm:prSet/>
      <dgm:spPr/>
      <dgm:t>
        <a:bodyPr/>
        <a:lstStyle/>
        <a:p>
          <a:pPr>
            <a:lnSpc>
              <a:spcPct val="100000"/>
            </a:lnSpc>
          </a:pPr>
          <a:r>
            <a:rPr lang="en-GB" dirty="0"/>
            <a:t>A large proportion of time is spent reinforcing number to build competency and fluency. Number is at the heart of </a:t>
          </a:r>
          <a:r>
            <a:rPr lang="en-GB" dirty="0">
              <a:latin typeface="Century Gothic" panose="020B0502020202020204"/>
            </a:rPr>
            <a:t>learning</a:t>
          </a:r>
          <a:r>
            <a:rPr lang="en-GB" dirty="0"/>
            <a:t>, with more time devoted to this than other areas of mathematics. It is important that pupils secure these key foundations of Maths before being introduced to more difficult concepts.</a:t>
          </a:r>
          <a:endParaRPr lang="en-US" dirty="0"/>
        </a:p>
      </dgm:t>
    </dgm:pt>
    <dgm:pt modelId="{25158267-F8E4-4B16-A44E-63248E8E818A}" type="parTrans" cxnId="{369EA1A6-2EF0-4543-B949-8BEDB40DD103}">
      <dgm:prSet/>
      <dgm:spPr/>
      <dgm:t>
        <a:bodyPr/>
        <a:lstStyle/>
        <a:p>
          <a:endParaRPr lang="en-US"/>
        </a:p>
      </dgm:t>
    </dgm:pt>
    <dgm:pt modelId="{13C7790D-F20A-44F0-BE51-3DA21683ABBF}" type="sibTrans" cxnId="{369EA1A6-2EF0-4543-B949-8BEDB40DD103}">
      <dgm:prSet/>
      <dgm:spPr/>
      <dgm:t>
        <a:bodyPr/>
        <a:lstStyle/>
        <a:p>
          <a:endParaRPr lang="en-US"/>
        </a:p>
      </dgm:t>
    </dgm:pt>
    <dgm:pt modelId="{D9830752-1D82-4635-985D-C5AF208D86C9}" type="pres">
      <dgm:prSet presAssocID="{92257A54-ADDA-4A35-8285-3EC5D7522829}" presName="root" presStyleCnt="0">
        <dgm:presLayoutVars>
          <dgm:dir/>
          <dgm:resizeHandles val="exact"/>
        </dgm:presLayoutVars>
      </dgm:prSet>
      <dgm:spPr/>
    </dgm:pt>
    <dgm:pt modelId="{27BA96F4-43B0-4329-AE17-CC7C1BDAA3B0}" type="pres">
      <dgm:prSet presAssocID="{64611BAE-A7B0-4AD0-AA39-14C8B5DCFA18}" presName="compNode" presStyleCnt="0"/>
      <dgm:spPr/>
    </dgm:pt>
    <dgm:pt modelId="{8B9B8362-4075-4564-8B6F-7221B6E7EA57}" type="pres">
      <dgm:prSet presAssocID="{64611BAE-A7B0-4AD0-AA39-14C8B5DCFA18}" presName="bgRect" presStyleLbl="bgShp" presStyleIdx="0" presStyleCnt="1"/>
      <dgm:spPr/>
    </dgm:pt>
    <dgm:pt modelId="{F778A9C2-3696-45ED-9574-B7005DF74416}" type="pres">
      <dgm:prSet presAssocID="{64611BAE-A7B0-4AD0-AA39-14C8B5DCFA18}" presName="iconRect" presStyleLbl="node1" presStyleIdx="0" presStyleCnt="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topwatch"/>
        </a:ext>
      </dgm:extLst>
    </dgm:pt>
    <dgm:pt modelId="{F8D9269D-9ED7-41DA-983A-01055741617C}" type="pres">
      <dgm:prSet presAssocID="{64611BAE-A7B0-4AD0-AA39-14C8B5DCFA18}" presName="spaceRect" presStyleCnt="0"/>
      <dgm:spPr/>
    </dgm:pt>
    <dgm:pt modelId="{E57F9662-29D8-4DE1-AC0D-954AB78A8ECC}" type="pres">
      <dgm:prSet presAssocID="{64611BAE-A7B0-4AD0-AA39-14C8B5DCFA18}" presName="parTx" presStyleLbl="revTx" presStyleIdx="0" presStyleCnt="1">
        <dgm:presLayoutVars>
          <dgm:chMax val="0"/>
          <dgm:chPref val="0"/>
        </dgm:presLayoutVars>
      </dgm:prSet>
      <dgm:spPr/>
    </dgm:pt>
  </dgm:ptLst>
  <dgm:cxnLst>
    <dgm:cxn modelId="{F5611115-378A-4755-8DC8-43F1200ACAE6}" type="presOf" srcId="{64611BAE-A7B0-4AD0-AA39-14C8B5DCFA18}" destId="{E57F9662-29D8-4DE1-AC0D-954AB78A8ECC}" srcOrd="0" destOrd="0" presId="urn:microsoft.com/office/officeart/2018/2/layout/IconVerticalSolidList"/>
    <dgm:cxn modelId="{6BB93A7D-917D-437A-BE6D-2A94A31325F9}" type="presOf" srcId="{92257A54-ADDA-4A35-8285-3EC5D7522829}" destId="{D9830752-1D82-4635-985D-C5AF208D86C9}" srcOrd="0" destOrd="0" presId="urn:microsoft.com/office/officeart/2018/2/layout/IconVerticalSolidList"/>
    <dgm:cxn modelId="{369EA1A6-2EF0-4543-B949-8BEDB40DD103}" srcId="{92257A54-ADDA-4A35-8285-3EC5D7522829}" destId="{64611BAE-A7B0-4AD0-AA39-14C8B5DCFA18}" srcOrd="0" destOrd="0" parTransId="{25158267-F8E4-4B16-A44E-63248E8E818A}" sibTransId="{13C7790D-F20A-44F0-BE51-3DA21683ABBF}"/>
    <dgm:cxn modelId="{52F76D82-0182-4980-BDC7-04ADFFB52D7C}" type="presParOf" srcId="{D9830752-1D82-4635-985D-C5AF208D86C9}" destId="{27BA96F4-43B0-4329-AE17-CC7C1BDAA3B0}" srcOrd="0" destOrd="0" presId="urn:microsoft.com/office/officeart/2018/2/layout/IconVerticalSolidList"/>
    <dgm:cxn modelId="{9652343D-F00F-4130-A41A-AA9EB75D34A8}" type="presParOf" srcId="{27BA96F4-43B0-4329-AE17-CC7C1BDAA3B0}" destId="{8B9B8362-4075-4564-8B6F-7221B6E7EA57}" srcOrd="0" destOrd="0" presId="urn:microsoft.com/office/officeart/2018/2/layout/IconVerticalSolidList"/>
    <dgm:cxn modelId="{4A8CF733-778E-4A1D-8642-E2343A48A7D9}" type="presParOf" srcId="{27BA96F4-43B0-4329-AE17-CC7C1BDAA3B0}" destId="{F778A9C2-3696-45ED-9574-B7005DF74416}" srcOrd="1" destOrd="0" presId="urn:microsoft.com/office/officeart/2018/2/layout/IconVerticalSolidList"/>
    <dgm:cxn modelId="{CB8E0E20-1125-41EC-ADAA-7D3D9A3A996D}" type="presParOf" srcId="{27BA96F4-43B0-4329-AE17-CC7C1BDAA3B0}" destId="{F8D9269D-9ED7-41DA-983A-01055741617C}" srcOrd="2" destOrd="0" presId="urn:microsoft.com/office/officeart/2018/2/layout/IconVerticalSolidList"/>
    <dgm:cxn modelId="{0B25FB96-291B-4016-809F-5349D7AE2865}" type="presParOf" srcId="{27BA96F4-43B0-4329-AE17-CC7C1BDAA3B0}" destId="{E57F9662-29D8-4DE1-AC0D-954AB78A8ECC}"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05C9D73-AD94-4563-8B09-E59D637E2E69}"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9EF41C52-F559-4610-92D9-9E47A0F04B16}">
      <dgm:prSet/>
      <dgm:spPr/>
      <dgm:t>
        <a:bodyPr/>
        <a:lstStyle/>
        <a:p>
          <a:r>
            <a:rPr lang="en-GB"/>
            <a:t>Be positive</a:t>
          </a:r>
          <a:endParaRPr lang="en-US"/>
        </a:p>
      </dgm:t>
    </dgm:pt>
    <dgm:pt modelId="{DF489C75-545B-4BAA-B5BB-921C71020A06}" type="parTrans" cxnId="{3762B096-A34D-44B0-B7CA-0826657BBC50}">
      <dgm:prSet/>
      <dgm:spPr/>
      <dgm:t>
        <a:bodyPr/>
        <a:lstStyle/>
        <a:p>
          <a:endParaRPr lang="en-US"/>
        </a:p>
      </dgm:t>
    </dgm:pt>
    <dgm:pt modelId="{3C4C4DC7-D5A6-4001-9CB2-A21DB0987FAD}" type="sibTrans" cxnId="{3762B096-A34D-44B0-B7CA-0826657BBC50}">
      <dgm:prSet/>
      <dgm:spPr/>
      <dgm:t>
        <a:bodyPr/>
        <a:lstStyle/>
        <a:p>
          <a:endParaRPr lang="en-US"/>
        </a:p>
      </dgm:t>
    </dgm:pt>
    <dgm:pt modelId="{1482E7FD-ECF4-4B14-8E5B-B40C054D794A}">
      <dgm:prSet/>
      <dgm:spPr/>
      <dgm:t>
        <a:bodyPr/>
        <a:lstStyle/>
        <a:p>
          <a:r>
            <a:rPr lang="en-GB"/>
            <a:t>Point out the maths in everyday life</a:t>
          </a:r>
          <a:endParaRPr lang="en-US"/>
        </a:p>
      </dgm:t>
    </dgm:pt>
    <dgm:pt modelId="{98946BCE-2160-48E5-8D67-2C7F42DCE37F}" type="parTrans" cxnId="{38C9CC40-1DF6-452F-A5B1-CFFB3D8C2105}">
      <dgm:prSet/>
      <dgm:spPr/>
      <dgm:t>
        <a:bodyPr/>
        <a:lstStyle/>
        <a:p>
          <a:endParaRPr lang="en-US"/>
        </a:p>
      </dgm:t>
    </dgm:pt>
    <dgm:pt modelId="{E365576B-DCCC-422D-A811-2F98BA96DB2E}" type="sibTrans" cxnId="{38C9CC40-1DF6-452F-A5B1-CFFB3D8C2105}">
      <dgm:prSet/>
      <dgm:spPr/>
      <dgm:t>
        <a:bodyPr/>
        <a:lstStyle/>
        <a:p>
          <a:endParaRPr lang="en-US"/>
        </a:p>
      </dgm:t>
    </dgm:pt>
    <dgm:pt modelId="{BACBCF39-E60C-4A74-8516-0548D71B90EB}">
      <dgm:prSet/>
      <dgm:spPr/>
      <dgm:t>
        <a:bodyPr/>
        <a:lstStyle/>
        <a:p>
          <a:r>
            <a:rPr lang="en-GB"/>
            <a:t>Praise your child for effort</a:t>
          </a:r>
          <a:r>
            <a:rPr lang="en-GB" b="1"/>
            <a:t> </a:t>
          </a:r>
          <a:endParaRPr lang="en-US"/>
        </a:p>
      </dgm:t>
    </dgm:pt>
    <dgm:pt modelId="{663859A2-F4EE-4536-87BD-36152904CB6E}" type="parTrans" cxnId="{88FC6DD3-726A-4EA1-9738-54619E480508}">
      <dgm:prSet/>
      <dgm:spPr/>
      <dgm:t>
        <a:bodyPr/>
        <a:lstStyle/>
        <a:p>
          <a:endParaRPr lang="en-US"/>
        </a:p>
      </dgm:t>
    </dgm:pt>
    <dgm:pt modelId="{37F3DFF8-8FFE-4054-B4AF-60ED71311FBC}" type="sibTrans" cxnId="{88FC6DD3-726A-4EA1-9738-54619E480508}">
      <dgm:prSet/>
      <dgm:spPr/>
      <dgm:t>
        <a:bodyPr/>
        <a:lstStyle/>
        <a:p>
          <a:endParaRPr lang="en-US"/>
        </a:p>
      </dgm:t>
    </dgm:pt>
    <dgm:pt modelId="{74D263EB-81CA-46E7-B895-E30FBBEB3FCB}">
      <dgm:prSet/>
      <dgm:spPr/>
      <dgm:t>
        <a:bodyPr/>
        <a:lstStyle/>
        <a:p>
          <a:r>
            <a:rPr lang="en-GB"/>
            <a:t>Play games together </a:t>
          </a:r>
          <a:endParaRPr lang="en-US"/>
        </a:p>
      </dgm:t>
    </dgm:pt>
    <dgm:pt modelId="{D923838B-01D0-4A00-875E-06615979CC83}" type="parTrans" cxnId="{4C23AE76-A7ED-41A8-AC53-C0729247288A}">
      <dgm:prSet/>
      <dgm:spPr/>
      <dgm:t>
        <a:bodyPr/>
        <a:lstStyle/>
        <a:p>
          <a:endParaRPr lang="en-US"/>
        </a:p>
      </dgm:t>
    </dgm:pt>
    <dgm:pt modelId="{A1FAB762-134C-4300-B1B0-1C6318C04C27}" type="sibTrans" cxnId="{4C23AE76-A7ED-41A8-AC53-C0729247288A}">
      <dgm:prSet/>
      <dgm:spPr/>
      <dgm:t>
        <a:bodyPr/>
        <a:lstStyle/>
        <a:p>
          <a:endParaRPr lang="en-US"/>
        </a:p>
      </dgm:t>
    </dgm:pt>
    <dgm:pt modelId="{76BCAB2A-5391-4FA1-A35D-796ED8F21C9D}">
      <dgm:prSet/>
      <dgm:spPr/>
      <dgm:t>
        <a:bodyPr/>
        <a:lstStyle/>
        <a:p>
          <a:r>
            <a:rPr lang="en-GB"/>
            <a:t>Talk and think like a mathematician </a:t>
          </a:r>
          <a:endParaRPr lang="en-US"/>
        </a:p>
      </dgm:t>
    </dgm:pt>
    <dgm:pt modelId="{2E8CDC0A-D373-4D17-8E23-885669276685}" type="parTrans" cxnId="{53F2D646-D6ED-4D03-9EF4-9866AF4ACFD6}">
      <dgm:prSet/>
      <dgm:spPr/>
      <dgm:t>
        <a:bodyPr/>
        <a:lstStyle/>
        <a:p>
          <a:endParaRPr lang="en-US"/>
        </a:p>
      </dgm:t>
    </dgm:pt>
    <dgm:pt modelId="{C49636C7-7833-4DB2-8BA6-DBB12E3D4DEC}" type="sibTrans" cxnId="{53F2D646-D6ED-4D03-9EF4-9866AF4ACFD6}">
      <dgm:prSet/>
      <dgm:spPr/>
      <dgm:t>
        <a:bodyPr/>
        <a:lstStyle/>
        <a:p>
          <a:endParaRPr lang="en-US"/>
        </a:p>
      </dgm:t>
    </dgm:pt>
    <dgm:pt modelId="{A3CEB32B-1C62-4717-B446-589D4869E366}">
      <dgm:prSet/>
      <dgm:spPr/>
      <dgm:t>
        <a:bodyPr/>
        <a:lstStyle/>
        <a:p>
          <a:r>
            <a:rPr lang="en-GB"/>
            <a:t>Learn their maths methods</a:t>
          </a:r>
          <a:endParaRPr lang="en-US"/>
        </a:p>
      </dgm:t>
    </dgm:pt>
    <dgm:pt modelId="{4B8E3DA7-5B01-4EB2-B592-5F3505F68BF1}" type="parTrans" cxnId="{B3ECB46B-77D2-4F8F-A19B-FA2A01E77496}">
      <dgm:prSet/>
      <dgm:spPr/>
      <dgm:t>
        <a:bodyPr/>
        <a:lstStyle/>
        <a:p>
          <a:endParaRPr lang="en-US"/>
        </a:p>
      </dgm:t>
    </dgm:pt>
    <dgm:pt modelId="{0C0553D5-6739-420A-A3C3-81988B81C4A3}" type="sibTrans" cxnId="{B3ECB46B-77D2-4F8F-A19B-FA2A01E77496}">
      <dgm:prSet/>
      <dgm:spPr/>
      <dgm:t>
        <a:bodyPr/>
        <a:lstStyle/>
        <a:p>
          <a:endParaRPr lang="en-US"/>
        </a:p>
      </dgm:t>
    </dgm:pt>
    <dgm:pt modelId="{9AE678AB-CC1A-46E4-B430-7C0A46C516BE}">
      <dgm:prSet/>
      <dgm:spPr/>
      <dgm:t>
        <a:bodyPr/>
        <a:lstStyle/>
        <a:p>
          <a:r>
            <a:rPr lang="en-GB"/>
            <a:t>Practise reading the time</a:t>
          </a:r>
          <a:endParaRPr lang="en-US"/>
        </a:p>
      </dgm:t>
    </dgm:pt>
    <dgm:pt modelId="{7F1E6181-2826-4E18-9CB4-9EADD4DE7F2A}" type="parTrans" cxnId="{F18BB81A-59F5-4ADD-9648-ECF873C6AB66}">
      <dgm:prSet/>
      <dgm:spPr/>
      <dgm:t>
        <a:bodyPr/>
        <a:lstStyle/>
        <a:p>
          <a:endParaRPr lang="en-US"/>
        </a:p>
      </dgm:t>
    </dgm:pt>
    <dgm:pt modelId="{56B70E5A-4361-4173-A996-4E390809B0CD}" type="sibTrans" cxnId="{F18BB81A-59F5-4ADD-9648-ECF873C6AB66}">
      <dgm:prSet/>
      <dgm:spPr/>
      <dgm:t>
        <a:bodyPr/>
        <a:lstStyle/>
        <a:p>
          <a:endParaRPr lang="en-US"/>
        </a:p>
      </dgm:t>
    </dgm:pt>
    <dgm:pt modelId="{0BE74776-845C-473C-AF45-4D3C4EFB6B9C}">
      <dgm:prSet/>
      <dgm:spPr/>
      <dgm:t>
        <a:bodyPr/>
        <a:lstStyle/>
        <a:p>
          <a:r>
            <a:rPr lang="en-GB"/>
            <a:t>Involve them in problem solving</a:t>
          </a:r>
          <a:endParaRPr lang="en-US"/>
        </a:p>
      </dgm:t>
    </dgm:pt>
    <dgm:pt modelId="{6C8E7B15-19EB-4779-8B10-E9AD595D3672}" type="parTrans" cxnId="{5893D17C-3CAF-4F51-83E3-C5FD21686938}">
      <dgm:prSet/>
      <dgm:spPr/>
      <dgm:t>
        <a:bodyPr/>
        <a:lstStyle/>
        <a:p>
          <a:endParaRPr lang="en-US"/>
        </a:p>
      </dgm:t>
    </dgm:pt>
    <dgm:pt modelId="{FE8FAF12-25A1-44F9-B620-DE76743B7E71}" type="sibTrans" cxnId="{5893D17C-3CAF-4F51-83E3-C5FD21686938}">
      <dgm:prSet/>
      <dgm:spPr/>
      <dgm:t>
        <a:bodyPr/>
        <a:lstStyle/>
        <a:p>
          <a:endParaRPr lang="en-US"/>
        </a:p>
      </dgm:t>
    </dgm:pt>
    <dgm:pt modelId="{469CBA84-1370-49CD-8480-84DE4233F93D}">
      <dgm:prSet phldr="0"/>
      <dgm:spPr/>
      <dgm:t>
        <a:bodyPr/>
        <a:lstStyle/>
        <a:p>
          <a:pPr rtl="0"/>
          <a:r>
            <a:rPr lang="en-GB" dirty="0">
              <a:latin typeface="Century Gothic" panose="020B0502020202020204"/>
            </a:rPr>
            <a:t>Learn rhymes and songs</a:t>
          </a:r>
          <a:endParaRPr lang="en-GB" dirty="0"/>
        </a:p>
      </dgm:t>
    </dgm:pt>
    <dgm:pt modelId="{CB7B19A5-D8D5-464D-8752-B1EB2A497CCE}" type="parTrans" cxnId="{DB50DF00-5694-43CC-82A2-FD1FC9D7FFCD}">
      <dgm:prSet/>
      <dgm:spPr/>
      <dgm:t>
        <a:bodyPr/>
        <a:lstStyle/>
        <a:p>
          <a:endParaRPr lang="en-US"/>
        </a:p>
      </dgm:t>
    </dgm:pt>
    <dgm:pt modelId="{6C5EC671-75B3-4D8E-AAF4-164F060DE92D}" type="sibTrans" cxnId="{DB50DF00-5694-43CC-82A2-FD1FC9D7FFCD}">
      <dgm:prSet/>
      <dgm:spPr/>
      <dgm:t>
        <a:bodyPr/>
        <a:lstStyle/>
        <a:p>
          <a:endParaRPr lang="en-US"/>
        </a:p>
      </dgm:t>
    </dgm:pt>
    <dgm:pt modelId="{556277AA-8A14-417B-9E65-661E42FF5035}">
      <dgm:prSet/>
      <dgm:spPr/>
      <dgm:t>
        <a:bodyPr/>
        <a:lstStyle/>
        <a:p>
          <a:r>
            <a:rPr lang="en-GB"/>
            <a:t>Times tables – Practice Practice Practice!</a:t>
          </a:r>
          <a:endParaRPr lang="en-US"/>
        </a:p>
      </dgm:t>
    </dgm:pt>
    <dgm:pt modelId="{D4EAAFB2-A641-4DFC-BFD2-8C142A659D38}" type="parTrans" cxnId="{462C0B0F-1935-4A9F-835D-7734365BB2A9}">
      <dgm:prSet/>
      <dgm:spPr/>
      <dgm:t>
        <a:bodyPr/>
        <a:lstStyle/>
        <a:p>
          <a:endParaRPr lang="en-US"/>
        </a:p>
      </dgm:t>
    </dgm:pt>
    <dgm:pt modelId="{1C808226-6B64-4D55-8193-BBA830EF31AC}" type="sibTrans" cxnId="{462C0B0F-1935-4A9F-835D-7734365BB2A9}">
      <dgm:prSet/>
      <dgm:spPr/>
      <dgm:t>
        <a:bodyPr/>
        <a:lstStyle/>
        <a:p>
          <a:endParaRPr lang="en-US"/>
        </a:p>
      </dgm:t>
    </dgm:pt>
    <dgm:pt modelId="{953FD339-02A4-4CDA-91E9-F4ADD3C2B480}" type="pres">
      <dgm:prSet presAssocID="{B05C9D73-AD94-4563-8B09-E59D637E2E69}" presName="diagram" presStyleCnt="0">
        <dgm:presLayoutVars>
          <dgm:dir/>
          <dgm:resizeHandles val="exact"/>
        </dgm:presLayoutVars>
      </dgm:prSet>
      <dgm:spPr/>
    </dgm:pt>
    <dgm:pt modelId="{0CC65CF9-71E5-40A8-ABB1-914DA32900A0}" type="pres">
      <dgm:prSet presAssocID="{9EF41C52-F559-4610-92D9-9E47A0F04B16}" presName="node" presStyleLbl="node1" presStyleIdx="0" presStyleCnt="10">
        <dgm:presLayoutVars>
          <dgm:bulletEnabled val="1"/>
        </dgm:presLayoutVars>
      </dgm:prSet>
      <dgm:spPr/>
    </dgm:pt>
    <dgm:pt modelId="{58957B4F-50F2-4287-AB3C-55A19A947F91}" type="pres">
      <dgm:prSet presAssocID="{3C4C4DC7-D5A6-4001-9CB2-A21DB0987FAD}" presName="sibTrans" presStyleCnt="0"/>
      <dgm:spPr/>
    </dgm:pt>
    <dgm:pt modelId="{9BE0F011-B339-4986-AA0F-DB56E8ADA473}" type="pres">
      <dgm:prSet presAssocID="{1482E7FD-ECF4-4B14-8E5B-B40C054D794A}" presName="node" presStyleLbl="node1" presStyleIdx="1" presStyleCnt="10">
        <dgm:presLayoutVars>
          <dgm:bulletEnabled val="1"/>
        </dgm:presLayoutVars>
      </dgm:prSet>
      <dgm:spPr/>
    </dgm:pt>
    <dgm:pt modelId="{D6B03E92-6DC4-45E0-A28A-5A60CEC654CD}" type="pres">
      <dgm:prSet presAssocID="{E365576B-DCCC-422D-A811-2F98BA96DB2E}" presName="sibTrans" presStyleCnt="0"/>
      <dgm:spPr/>
    </dgm:pt>
    <dgm:pt modelId="{FFC66E90-14A8-4D4C-A54E-780472B377F6}" type="pres">
      <dgm:prSet presAssocID="{BACBCF39-E60C-4A74-8516-0548D71B90EB}" presName="node" presStyleLbl="node1" presStyleIdx="2" presStyleCnt="10">
        <dgm:presLayoutVars>
          <dgm:bulletEnabled val="1"/>
        </dgm:presLayoutVars>
      </dgm:prSet>
      <dgm:spPr/>
    </dgm:pt>
    <dgm:pt modelId="{989FBDED-4A8D-4B0B-8E56-CB67B7210BF7}" type="pres">
      <dgm:prSet presAssocID="{37F3DFF8-8FFE-4054-B4AF-60ED71311FBC}" presName="sibTrans" presStyleCnt="0"/>
      <dgm:spPr/>
    </dgm:pt>
    <dgm:pt modelId="{9B2A5CFE-42A4-4071-9855-0E63A65F8FB6}" type="pres">
      <dgm:prSet presAssocID="{74D263EB-81CA-46E7-B895-E30FBBEB3FCB}" presName="node" presStyleLbl="node1" presStyleIdx="3" presStyleCnt="10">
        <dgm:presLayoutVars>
          <dgm:bulletEnabled val="1"/>
        </dgm:presLayoutVars>
      </dgm:prSet>
      <dgm:spPr/>
    </dgm:pt>
    <dgm:pt modelId="{FAC23078-7545-4D6D-9163-F3D80F6B4442}" type="pres">
      <dgm:prSet presAssocID="{A1FAB762-134C-4300-B1B0-1C6318C04C27}" presName="sibTrans" presStyleCnt="0"/>
      <dgm:spPr/>
    </dgm:pt>
    <dgm:pt modelId="{F9BC2BB7-0D11-4BF5-A892-83B854288902}" type="pres">
      <dgm:prSet presAssocID="{76BCAB2A-5391-4FA1-A35D-796ED8F21C9D}" presName="node" presStyleLbl="node1" presStyleIdx="4" presStyleCnt="10">
        <dgm:presLayoutVars>
          <dgm:bulletEnabled val="1"/>
        </dgm:presLayoutVars>
      </dgm:prSet>
      <dgm:spPr/>
    </dgm:pt>
    <dgm:pt modelId="{CEAD4DBE-BF6F-4647-80D9-A9975FCCD239}" type="pres">
      <dgm:prSet presAssocID="{C49636C7-7833-4DB2-8BA6-DBB12E3D4DEC}" presName="sibTrans" presStyleCnt="0"/>
      <dgm:spPr/>
    </dgm:pt>
    <dgm:pt modelId="{890DF9EF-8210-40D1-B821-52D54CA25C86}" type="pres">
      <dgm:prSet presAssocID="{A3CEB32B-1C62-4717-B446-589D4869E366}" presName="node" presStyleLbl="node1" presStyleIdx="5" presStyleCnt="10">
        <dgm:presLayoutVars>
          <dgm:bulletEnabled val="1"/>
        </dgm:presLayoutVars>
      </dgm:prSet>
      <dgm:spPr/>
    </dgm:pt>
    <dgm:pt modelId="{6FCC00A7-3E18-448C-81BF-B3E6928727F3}" type="pres">
      <dgm:prSet presAssocID="{0C0553D5-6739-420A-A3C3-81988B81C4A3}" presName="sibTrans" presStyleCnt="0"/>
      <dgm:spPr/>
    </dgm:pt>
    <dgm:pt modelId="{9500EA33-4341-48AD-B6D5-A7DF71CDE62C}" type="pres">
      <dgm:prSet presAssocID="{9AE678AB-CC1A-46E4-B430-7C0A46C516BE}" presName="node" presStyleLbl="node1" presStyleIdx="6" presStyleCnt="10">
        <dgm:presLayoutVars>
          <dgm:bulletEnabled val="1"/>
        </dgm:presLayoutVars>
      </dgm:prSet>
      <dgm:spPr/>
    </dgm:pt>
    <dgm:pt modelId="{1542324B-DEE4-4339-94FA-436AF69D1A65}" type="pres">
      <dgm:prSet presAssocID="{56B70E5A-4361-4173-A996-4E390809B0CD}" presName="sibTrans" presStyleCnt="0"/>
      <dgm:spPr/>
    </dgm:pt>
    <dgm:pt modelId="{C3033D90-FC8F-4241-B291-02B650E3652C}" type="pres">
      <dgm:prSet presAssocID="{0BE74776-845C-473C-AF45-4D3C4EFB6B9C}" presName="node" presStyleLbl="node1" presStyleIdx="7" presStyleCnt="10">
        <dgm:presLayoutVars>
          <dgm:bulletEnabled val="1"/>
        </dgm:presLayoutVars>
      </dgm:prSet>
      <dgm:spPr/>
    </dgm:pt>
    <dgm:pt modelId="{1B3969A7-0DF5-48CE-B8F3-E99C927DE389}" type="pres">
      <dgm:prSet presAssocID="{FE8FAF12-25A1-44F9-B620-DE76743B7E71}" presName="sibTrans" presStyleCnt="0"/>
      <dgm:spPr/>
    </dgm:pt>
    <dgm:pt modelId="{CED3E722-977E-4439-AB55-4E01B5725DE7}" type="pres">
      <dgm:prSet presAssocID="{469CBA84-1370-49CD-8480-84DE4233F93D}" presName="node" presStyleLbl="node1" presStyleIdx="8" presStyleCnt="10">
        <dgm:presLayoutVars>
          <dgm:bulletEnabled val="1"/>
        </dgm:presLayoutVars>
      </dgm:prSet>
      <dgm:spPr/>
    </dgm:pt>
    <dgm:pt modelId="{43E20DBD-4015-437F-9770-85BDA3E5051E}" type="pres">
      <dgm:prSet presAssocID="{6C5EC671-75B3-4D8E-AAF4-164F060DE92D}" presName="sibTrans" presStyleCnt="0"/>
      <dgm:spPr/>
    </dgm:pt>
    <dgm:pt modelId="{EF822E64-FBDE-456E-8C98-DF94725111CA}" type="pres">
      <dgm:prSet presAssocID="{556277AA-8A14-417B-9E65-661E42FF5035}" presName="node" presStyleLbl="node1" presStyleIdx="9" presStyleCnt="10">
        <dgm:presLayoutVars>
          <dgm:bulletEnabled val="1"/>
        </dgm:presLayoutVars>
      </dgm:prSet>
      <dgm:spPr/>
    </dgm:pt>
  </dgm:ptLst>
  <dgm:cxnLst>
    <dgm:cxn modelId="{DB50DF00-5694-43CC-82A2-FD1FC9D7FFCD}" srcId="{B05C9D73-AD94-4563-8B09-E59D637E2E69}" destId="{469CBA84-1370-49CD-8480-84DE4233F93D}" srcOrd="8" destOrd="0" parTransId="{CB7B19A5-D8D5-464D-8752-B1EB2A497CCE}" sibTransId="{6C5EC671-75B3-4D8E-AAF4-164F060DE92D}"/>
    <dgm:cxn modelId="{462C0B0F-1935-4A9F-835D-7734365BB2A9}" srcId="{B05C9D73-AD94-4563-8B09-E59D637E2E69}" destId="{556277AA-8A14-417B-9E65-661E42FF5035}" srcOrd="9" destOrd="0" parTransId="{D4EAAFB2-A641-4DFC-BFD2-8C142A659D38}" sibTransId="{1C808226-6B64-4D55-8193-BBA830EF31AC}"/>
    <dgm:cxn modelId="{F18BB81A-59F5-4ADD-9648-ECF873C6AB66}" srcId="{B05C9D73-AD94-4563-8B09-E59D637E2E69}" destId="{9AE678AB-CC1A-46E4-B430-7C0A46C516BE}" srcOrd="6" destOrd="0" parTransId="{7F1E6181-2826-4E18-9CB4-9EADD4DE7F2A}" sibTransId="{56B70E5A-4361-4173-A996-4E390809B0CD}"/>
    <dgm:cxn modelId="{38C9CC40-1DF6-452F-A5B1-CFFB3D8C2105}" srcId="{B05C9D73-AD94-4563-8B09-E59D637E2E69}" destId="{1482E7FD-ECF4-4B14-8E5B-B40C054D794A}" srcOrd="1" destOrd="0" parTransId="{98946BCE-2160-48E5-8D67-2C7F42DCE37F}" sibTransId="{E365576B-DCCC-422D-A811-2F98BA96DB2E}"/>
    <dgm:cxn modelId="{CB116B43-7221-4728-892D-9CFD6C822E89}" type="presOf" srcId="{9EF41C52-F559-4610-92D9-9E47A0F04B16}" destId="{0CC65CF9-71E5-40A8-ABB1-914DA32900A0}" srcOrd="0" destOrd="0" presId="urn:microsoft.com/office/officeart/2005/8/layout/default"/>
    <dgm:cxn modelId="{53F2D646-D6ED-4D03-9EF4-9866AF4ACFD6}" srcId="{B05C9D73-AD94-4563-8B09-E59D637E2E69}" destId="{76BCAB2A-5391-4FA1-A35D-796ED8F21C9D}" srcOrd="4" destOrd="0" parTransId="{2E8CDC0A-D373-4D17-8E23-885669276685}" sibTransId="{C49636C7-7833-4DB2-8BA6-DBB12E3D4DEC}"/>
    <dgm:cxn modelId="{D6E69F68-063E-4D8C-8797-947B2AC89CDD}" type="presOf" srcId="{1482E7FD-ECF4-4B14-8E5B-B40C054D794A}" destId="{9BE0F011-B339-4986-AA0F-DB56E8ADA473}" srcOrd="0" destOrd="0" presId="urn:microsoft.com/office/officeart/2005/8/layout/default"/>
    <dgm:cxn modelId="{B3ECB46B-77D2-4F8F-A19B-FA2A01E77496}" srcId="{B05C9D73-AD94-4563-8B09-E59D637E2E69}" destId="{A3CEB32B-1C62-4717-B446-589D4869E366}" srcOrd="5" destOrd="0" parTransId="{4B8E3DA7-5B01-4EB2-B592-5F3505F68BF1}" sibTransId="{0C0553D5-6739-420A-A3C3-81988B81C4A3}"/>
    <dgm:cxn modelId="{4C23AE76-A7ED-41A8-AC53-C0729247288A}" srcId="{B05C9D73-AD94-4563-8B09-E59D637E2E69}" destId="{74D263EB-81CA-46E7-B895-E30FBBEB3FCB}" srcOrd="3" destOrd="0" parTransId="{D923838B-01D0-4A00-875E-06615979CC83}" sibTransId="{A1FAB762-134C-4300-B1B0-1C6318C04C27}"/>
    <dgm:cxn modelId="{5893D17C-3CAF-4F51-83E3-C5FD21686938}" srcId="{B05C9D73-AD94-4563-8B09-E59D637E2E69}" destId="{0BE74776-845C-473C-AF45-4D3C4EFB6B9C}" srcOrd="7" destOrd="0" parTransId="{6C8E7B15-19EB-4779-8B10-E9AD595D3672}" sibTransId="{FE8FAF12-25A1-44F9-B620-DE76743B7E71}"/>
    <dgm:cxn modelId="{8850DC8E-D024-4307-8E4E-7C76774582C4}" type="presOf" srcId="{74D263EB-81CA-46E7-B895-E30FBBEB3FCB}" destId="{9B2A5CFE-42A4-4071-9855-0E63A65F8FB6}" srcOrd="0" destOrd="0" presId="urn:microsoft.com/office/officeart/2005/8/layout/default"/>
    <dgm:cxn modelId="{3762B096-A34D-44B0-B7CA-0826657BBC50}" srcId="{B05C9D73-AD94-4563-8B09-E59D637E2E69}" destId="{9EF41C52-F559-4610-92D9-9E47A0F04B16}" srcOrd="0" destOrd="0" parTransId="{DF489C75-545B-4BAA-B5BB-921C71020A06}" sibTransId="{3C4C4DC7-D5A6-4001-9CB2-A21DB0987FAD}"/>
    <dgm:cxn modelId="{23B04AAE-2CA0-4116-852A-C86E57B17B6F}" type="presOf" srcId="{A3CEB32B-1C62-4717-B446-589D4869E366}" destId="{890DF9EF-8210-40D1-B821-52D54CA25C86}" srcOrd="0" destOrd="0" presId="urn:microsoft.com/office/officeart/2005/8/layout/default"/>
    <dgm:cxn modelId="{C72759BD-4852-47A1-B718-73EE9ACCE969}" type="presOf" srcId="{556277AA-8A14-417B-9E65-661E42FF5035}" destId="{EF822E64-FBDE-456E-8C98-DF94725111CA}" srcOrd="0" destOrd="0" presId="urn:microsoft.com/office/officeart/2005/8/layout/default"/>
    <dgm:cxn modelId="{2700AFD2-4929-4C7A-B918-4FD403B7B895}" type="presOf" srcId="{76BCAB2A-5391-4FA1-A35D-796ED8F21C9D}" destId="{F9BC2BB7-0D11-4BF5-A892-83B854288902}" srcOrd="0" destOrd="0" presId="urn:microsoft.com/office/officeart/2005/8/layout/default"/>
    <dgm:cxn modelId="{88FC6DD3-726A-4EA1-9738-54619E480508}" srcId="{B05C9D73-AD94-4563-8B09-E59D637E2E69}" destId="{BACBCF39-E60C-4A74-8516-0548D71B90EB}" srcOrd="2" destOrd="0" parTransId="{663859A2-F4EE-4536-87BD-36152904CB6E}" sibTransId="{37F3DFF8-8FFE-4054-B4AF-60ED71311FBC}"/>
    <dgm:cxn modelId="{2059ECDD-A2F2-4204-B8E6-DFB5E36BB7C3}" type="presOf" srcId="{9AE678AB-CC1A-46E4-B430-7C0A46C516BE}" destId="{9500EA33-4341-48AD-B6D5-A7DF71CDE62C}" srcOrd="0" destOrd="0" presId="urn:microsoft.com/office/officeart/2005/8/layout/default"/>
    <dgm:cxn modelId="{09BE48E3-4DC6-412B-9666-5845BD74592C}" type="presOf" srcId="{0BE74776-845C-473C-AF45-4D3C4EFB6B9C}" destId="{C3033D90-FC8F-4241-B291-02B650E3652C}" srcOrd="0" destOrd="0" presId="urn:microsoft.com/office/officeart/2005/8/layout/default"/>
    <dgm:cxn modelId="{F5D1A4F1-6209-412A-9371-414598864206}" type="presOf" srcId="{BACBCF39-E60C-4A74-8516-0548D71B90EB}" destId="{FFC66E90-14A8-4D4C-A54E-780472B377F6}" srcOrd="0" destOrd="0" presId="urn:microsoft.com/office/officeart/2005/8/layout/default"/>
    <dgm:cxn modelId="{05B8B7F6-09EE-473C-A542-C2A185F283AF}" type="presOf" srcId="{B05C9D73-AD94-4563-8B09-E59D637E2E69}" destId="{953FD339-02A4-4CDA-91E9-F4ADD3C2B480}" srcOrd="0" destOrd="0" presId="urn:microsoft.com/office/officeart/2005/8/layout/default"/>
    <dgm:cxn modelId="{20EBC5F7-1EEA-488D-9803-30F54747B287}" type="presOf" srcId="{469CBA84-1370-49CD-8480-84DE4233F93D}" destId="{CED3E722-977E-4439-AB55-4E01B5725DE7}" srcOrd="0" destOrd="0" presId="urn:microsoft.com/office/officeart/2005/8/layout/default"/>
    <dgm:cxn modelId="{96AE3F31-E15C-45B1-AE1D-ECF4597C7F84}" type="presParOf" srcId="{953FD339-02A4-4CDA-91E9-F4ADD3C2B480}" destId="{0CC65CF9-71E5-40A8-ABB1-914DA32900A0}" srcOrd="0" destOrd="0" presId="urn:microsoft.com/office/officeart/2005/8/layout/default"/>
    <dgm:cxn modelId="{5BEBAEED-8262-49C4-A0A3-17385F8835E1}" type="presParOf" srcId="{953FD339-02A4-4CDA-91E9-F4ADD3C2B480}" destId="{58957B4F-50F2-4287-AB3C-55A19A947F91}" srcOrd="1" destOrd="0" presId="urn:microsoft.com/office/officeart/2005/8/layout/default"/>
    <dgm:cxn modelId="{3E2E6611-CEF2-462E-B5D6-75912A2FD808}" type="presParOf" srcId="{953FD339-02A4-4CDA-91E9-F4ADD3C2B480}" destId="{9BE0F011-B339-4986-AA0F-DB56E8ADA473}" srcOrd="2" destOrd="0" presId="urn:microsoft.com/office/officeart/2005/8/layout/default"/>
    <dgm:cxn modelId="{57F6C7D4-19E0-4D36-8D55-76C3A27303B8}" type="presParOf" srcId="{953FD339-02A4-4CDA-91E9-F4ADD3C2B480}" destId="{D6B03E92-6DC4-45E0-A28A-5A60CEC654CD}" srcOrd="3" destOrd="0" presId="urn:microsoft.com/office/officeart/2005/8/layout/default"/>
    <dgm:cxn modelId="{777E480A-865A-4175-9C12-70649A2ED1A9}" type="presParOf" srcId="{953FD339-02A4-4CDA-91E9-F4ADD3C2B480}" destId="{FFC66E90-14A8-4D4C-A54E-780472B377F6}" srcOrd="4" destOrd="0" presId="urn:microsoft.com/office/officeart/2005/8/layout/default"/>
    <dgm:cxn modelId="{DDF8A2D4-F829-47F2-A24B-A0293415EF4B}" type="presParOf" srcId="{953FD339-02A4-4CDA-91E9-F4ADD3C2B480}" destId="{989FBDED-4A8D-4B0B-8E56-CB67B7210BF7}" srcOrd="5" destOrd="0" presId="urn:microsoft.com/office/officeart/2005/8/layout/default"/>
    <dgm:cxn modelId="{C0D36712-2596-44F5-9344-472FF7E30603}" type="presParOf" srcId="{953FD339-02A4-4CDA-91E9-F4ADD3C2B480}" destId="{9B2A5CFE-42A4-4071-9855-0E63A65F8FB6}" srcOrd="6" destOrd="0" presId="urn:microsoft.com/office/officeart/2005/8/layout/default"/>
    <dgm:cxn modelId="{A756D23C-68F3-46B8-AA63-74CAEB26E7A0}" type="presParOf" srcId="{953FD339-02A4-4CDA-91E9-F4ADD3C2B480}" destId="{FAC23078-7545-4D6D-9163-F3D80F6B4442}" srcOrd="7" destOrd="0" presId="urn:microsoft.com/office/officeart/2005/8/layout/default"/>
    <dgm:cxn modelId="{D4BC02F2-2302-48E7-B438-F1F6957F3759}" type="presParOf" srcId="{953FD339-02A4-4CDA-91E9-F4ADD3C2B480}" destId="{F9BC2BB7-0D11-4BF5-A892-83B854288902}" srcOrd="8" destOrd="0" presId="urn:microsoft.com/office/officeart/2005/8/layout/default"/>
    <dgm:cxn modelId="{28C87B7A-688F-4D2F-9F0E-D2139086FCB4}" type="presParOf" srcId="{953FD339-02A4-4CDA-91E9-F4ADD3C2B480}" destId="{CEAD4DBE-BF6F-4647-80D9-A9975FCCD239}" srcOrd="9" destOrd="0" presId="urn:microsoft.com/office/officeart/2005/8/layout/default"/>
    <dgm:cxn modelId="{E7174C31-64C8-4264-BD17-38774B9D56DE}" type="presParOf" srcId="{953FD339-02A4-4CDA-91E9-F4ADD3C2B480}" destId="{890DF9EF-8210-40D1-B821-52D54CA25C86}" srcOrd="10" destOrd="0" presId="urn:microsoft.com/office/officeart/2005/8/layout/default"/>
    <dgm:cxn modelId="{FB4485B3-A268-4895-9A11-C214F21ACAC1}" type="presParOf" srcId="{953FD339-02A4-4CDA-91E9-F4ADD3C2B480}" destId="{6FCC00A7-3E18-448C-81BF-B3E6928727F3}" srcOrd="11" destOrd="0" presId="urn:microsoft.com/office/officeart/2005/8/layout/default"/>
    <dgm:cxn modelId="{ACA399C9-309E-413A-A6CB-A442B064AC40}" type="presParOf" srcId="{953FD339-02A4-4CDA-91E9-F4ADD3C2B480}" destId="{9500EA33-4341-48AD-B6D5-A7DF71CDE62C}" srcOrd="12" destOrd="0" presId="urn:microsoft.com/office/officeart/2005/8/layout/default"/>
    <dgm:cxn modelId="{DA329390-FD8A-40AB-901A-F9F84CB91D76}" type="presParOf" srcId="{953FD339-02A4-4CDA-91E9-F4ADD3C2B480}" destId="{1542324B-DEE4-4339-94FA-436AF69D1A65}" srcOrd="13" destOrd="0" presId="urn:microsoft.com/office/officeart/2005/8/layout/default"/>
    <dgm:cxn modelId="{7F3A4EE7-6393-4744-9399-651802D8827D}" type="presParOf" srcId="{953FD339-02A4-4CDA-91E9-F4ADD3C2B480}" destId="{C3033D90-FC8F-4241-B291-02B650E3652C}" srcOrd="14" destOrd="0" presId="urn:microsoft.com/office/officeart/2005/8/layout/default"/>
    <dgm:cxn modelId="{17E15196-6EE3-4E69-8D31-8CFC6347D9A4}" type="presParOf" srcId="{953FD339-02A4-4CDA-91E9-F4ADD3C2B480}" destId="{1B3969A7-0DF5-48CE-B8F3-E99C927DE389}" srcOrd="15" destOrd="0" presId="urn:microsoft.com/office/officeart/2005/8/layout/default"/>
    <dgm:cxn modelId="{F4335E86-EDC4-423F-A911-3E91544C2EED}" type="presParOf" srcId="{953FD339-02A4-4CDA-91E9-F4ADD3C2B480}" destId="{CED3E722-977E-4439-AB55-4E01B5725DE7}" srcOrd="16" destOrd="0" presId="urn:microsoft.com/office/officeart/2005/8/layout/default"/>
    <dgm:cxn modelId="{CF36E9DD-457D-44E9-8323-707A595AEF45}" type="presParOf" srcId="{953FD339-02A4-4CDA-91E9-F4ADD3C2B480}" destId="{43E20DBD-4015-437F-9770-85BDA3E5051E}" srcOrd="17" destOrd="0" presId="urn:microsoft.com/office/officeart/2005/8/layout/default"/>
    <dgm:cxn modelId="{BF8AB936-848B-4D64-982E-19DB4BD9BDCD}" type="presParOf" srcId="{953FD339-02A4-4CDA-91E9-F4ADD3C2B480}" destId="{EF822E64-FBDE-456E-8C98-DF94725111CA}"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52FDAE-4F3E-4FD6-8CE7-257724EF21D1}">
      <dsp:nvSpPr>
        <dsp:cNvPr id="0" name=""/>
        <dsp:cNvSpPr/>
      </dsp:nvSpPr>
      <dsp:spPr>
        <a:xfrm>
          <a:off x="0" y="2576"/>
          <a:ext cx="7247729" cy="130572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421409-7B6C-43E3-85F1-A94020F213FE}">
      <dsp:nvSpPr>
        <dsp:cNvPr id="0" name=""/>
        <dsp:cNvSpPr/>
      </dsp:nvSpPr>
      <dsp:spPr>
        <a:xfrm>
          <a:off x="394983" y="296365"/>
          <a:ext cx="718150" cy="7181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2CF01D-77DE-4AB1-A4BE-866FDE1B50EF}">
      <dsp:nvSpPr>
        <dsp:cNvPr id="0" name=""/>
        <dsp:cNvSpPr/>
      </dsp:nvSpPr>
      <dsp:spPr>
        <a:xfrm>
          <a:off x="1508116" y="2576"/>
          <a:ext cx="5739612" cy="13057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90" tIns="138190" rIns="138190" bIns="138190" numCol="1" spcCol="1270" anchor="ctr" anchorCtr="0">
          <a:noAutofit/>
        </a:bodyPr>
        <a:lstStyle/>
        <a:p>
          <a:pPr marL="0" lvl="0" indent="0" algn="l" defTabSz="666750">
            <a:lnSpc>
              <a:spcPct val="90000"/>
            </a:lnSpc>
            <a:spcBef>
              <a:spcPct val="0"/>
            </a:spcBef>
            <a:spcAft>
              <a:spcPct val="35000"/>
            </a:spcAft>
            <a:buNone/>
          </a:pPr>
          <a:r>
            <a:rPr lang="en-GB" sz="1500" b="1" i="1" kern="1200"/>
            <a:t>The National Curriculum 2014 aims to ensure that all pupils: </a:t>
          </a:r>
          <a:endParaRPr lang="en-US" sz="1500" kern="1200"/>
        </a:p>
      </dsp:txBody>
      <dsp:txXfrm>
        <a:off x="1508116" y="2576"/>
        <a:ext cx="5739612" cy="1305728"/>
      </dsp:txXfrm>
    </dsp:sp>
    <dsp:sp modelId="{BAEA2BE5-0000-4C2A-9568-1B7883B5E612}">
      <dsp:nvSpPr>
        <dsp:cNvPr id="0" name=""/>
        <dsp:cNvSpPr/>
      </dsp:nvSpPr>
      <dsp:spPr>
        <a:xfrm>
          <a:off x="0" y="1634737"/>
          <a:ext cx="7247729" cy="130572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AA3A00-920F-4286-9DCC-0734F638E3A2}">
      <dsp:nvSpPr>
        <dsp:cNvPr id="0" name=""/>
        <dsp:cNvSpPr/>
      </dsp:nvSpPr>
      <dsp:spPr>
        <a:xfrm>
          <a:off x="394983" y="1928526"/>
          <a:ext cx="718150" cy="7181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DC7DA58-88DE-4BAE-801B-A8FD9DB4BB39}">
      <dsp:nvSpPr>
        <dsp:cNvPr id="0" name=""/>
        <dsp:cNvSpPr/>
      </dsp:nvSpPr>
      <dsp:spPr>
        <a:xfrm>
          <a:off x="1508116" y="1634737"/>
          <a:ext cx="5739612" cy="13057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90" tIns="138190" rIns="138190" bIns="138190" numCol="1" spcCol="1270" anchor="ctr" anchorCtr="0">
          <a:noAutofit/>
        </a:bodyPr>
        <a:lstStyle/>
        <a:p>
          <a:pPr marL="0" lvl="0" indent="0" algn="l" defTabSz="666750">
            <a:lnSpc>
              <a:spcPct val="90000"/>
            </a:lnSpc>
            <a:spcBef>
              <a:spcPct val="0"/>
            </a:spcBef>
            <a:spcAft>
              <a:spcPct val="35000"/>
            </a:spcAft>
            <a:buNone/>
          </a:pPr>
          <a:r>
            <a:rPr lang="en-GB" sz="1500" kern="1200"/>
            <a:t>become </a:t>
          </a:r>
          <a:r>
            <a:rPr lang="en-GB" sz="1500" b="1" kern="1200"/>
            <a:t>fluent</a:t>
          </a:r>
          <a:r>
            <a:rPr lang="en-GB" sz="1500" kern="1200"/>
            <a:t> in the fundamentals of mathematics, including varied and frequent practice with increasingly complex problems over time, so that pupils develop conceptual understanding and the ability to recall and apply knowledge rapidly and accurately</a:t>
          </a:r>
          <a:endParaRPr lang="en-US" sz="1500" kern="1200"/>
        </a:p>
      </dsp:txBody>
      <dsp:txXfrm>
        <a:off x="1508116" y="1634737"/>
        <a:ext cx="5739612" cy="1305728"/>
      </dsp:txXfrm>
    </dsp:sp>
    <dsp:sp modelId="{11CAD347-F5AA-4C84-91DE-B2C105B7927F}">
      <dsp:nvSpPr>
        <dsp:cNvPr id="0" name=""/>
        <dsp:cNvSpPr/>
      </dsp:nvSpPr>
      <dsp:spPr>
        <a:xfrm>
          <a:off x="0" y="3266898"/>
          <a:ext cx="7247729" cy="130572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4A515C-D8A0-460F-BA2A-5C427ACCB289}">
      <dsp:nvSpPr>
        <dsp:cNvPr id="0" name=""/>
        <dsp:cNvSpPr/>
      </dsp:nvSpPr>
      <dsp:spPr>
        <a:xfrm>
          <a:off x="394983" y="3560687"/>
          <a:ext cx="718150" cy="71815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3E5AEE1-912B-4466-9539-FBCD8511139D}">
      <dsp:nvSpPr>
        <dsp:cNvPr id="0" name=""/>
        <dsp:cNvSpPr/>
      </dsp:nvSpPr>
      <dsp:spPr>
        <a:xfrm>
          <a:off x="1508116" y="3266898"/>
          <a:ext cx="5739612" cy="13057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90" tIns="138190" rIns="138190" bIns="138190" numCol="1" spcCol="1270" anchor="ctr" anchorCtr="0">
          <a:noAutofit/>
        </a:bodyPr>
        <a:lstStyle/>
        <a:p>
          <a:pPr marL="0" lvl="0" indent="0" algn="l" defTabSz="666750">
            <a:lnSpc>
              <a:spcPct val="90000"/>
            </a:lnSpc>
            <a:spcBef>
              <a:spcPct val="0"/>
            </a:spcBef>
            <a:spcAft>
              <a:spcPct val="35000"/>
            </a:spcAft>
            <a:buNone/>
          </a:pPr>
          <a:r>
            <a:rPr lang="en-GB" sz="1500" b="1" kern="1200"/>
            <a:t>reason</a:t>
          </a:r>
          <a:r>
            <a:rPr lang="en-GB" sz="1500" kern="1200"/>
            <a:t> mathematically by following a line of enquiry, conjecturing relationships and generalisations, and developing an argument, justification or proof using mathematical language</a:t>
          </a:r>
          <a:endParaRPr lang="en-US" sz="1500" kern="1200"/>
        </a:p>
      </dsp:txBody>
      <dsp:txXfrm>
        <a:off x="1508116" y="3266898"/>
        <a:ext cx="5739612" cy="1305728"/>
      </dsp:txXfrm>
    </dsp:sp>
    <dsp:sp modelId="{CE53F53E-5B2F-4EC8-A186-4BD2E66ACC62}">
      <dsp:nvSpPr>
        <dsp:cNvPr id="0" name=""/>
        <dsp:cNvSpPr/>
      </dsp:nvSpPr>
      <dsp:spPr>
        <a:xfrm>
          <a:off x="0" y="4899059"/>
          <a:ext cx="7247729" cy="130572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A9B999-A368-44F2-87B7-AAC27B65B4F3}">
      <dsp:nvSpPr>
        <dsp:cNvPr id="0" name=""/>
        <dsp:cNvSpPr/>
      </dsp:nvSpPr>
      <dsp:spPr>
        <a:xfrm>
          <a:off x="394983" y="5192848"/>
          <a:ext cx="718150" cy="71815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300653E-8620-4D18-BC04-8F9091D45489}">
      <dsp:nvSpPr>
        <dsp:cNvPr id="0" name=""/>
        <dsp:cNvSpPr/>
      </dsp:nvSpPr>
      <dsp:spPr>
        <a:xfrm>
          <a:off x="1508116" y="4899059"/>
          <a:ext cx="5739612" cy="13057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90" tIns="138190" rIns="138190" bIns="138190" numCol="1" spcCol="1270" anchor="ctr" anchorCtr="0">
          <a:noAutofit/>
        </a:bodyPr>
        <a:lstStyle/>
        <a:p>
          <a:pPr marL="0" lvl="0" indent="0" algn="l" defTabSz="666750">
            <a:lnSpc>
              <a:spcPct val="90000"/>
            </a:lnSpc>
            <a:spcBef>
              <a:spcPct val="0"/>
            </a:spcBef>
            <a:spcAft>
              <a:spcPct val="35000"/>
            </a:spcAft>
            <a:buNone/>
          </a:pPr>
          <a:r>
            <a:rPr lang="en-GB" sz="1500" kern="1200"/>
            <a:t>can </a:t>
          </a:r>
          <a:r>
            <a:rPr lang="en-GB" sz="1500" b="1" kern="1200"/>
            <a:t>solve problems </a:t>
          </a:r>
          <a:r>
            <a:rPr lang="en-GB" sz="1500" kern="1200"/>
            <a:t>by applying their mathematics to a variety of routine and non-routine problems with increasing sophistication, including breaking down problems into a series of simpler steps and persevering in seeking solutions</a:t>
          </a:r>
          <a:endParaRPr lang="en-US" sz="1500" kern="1200"/>
        </a:p>
      </dsp:txBody>
      <dsp:txXfrm>
        <a:off x="1508116" y="4899059"/>
        <a:ext cx="5739612" cy="13057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C2CC69-C5F2-4C59-847D-82E105F31A72}">
      <dsp:nvSpPr>
        <dsp:cNvPr id="0" name=""/>
        <dsp:cNvSpPr/>
      </dsp:nvSpPr>
      <dsp:spPr>
        <a:xfrm>
          <a:off x="2213" y="1345105"/>
          <a:ext cx="3440992" cy="2064595"/>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666750">
            <a:lnSpc>
              <a:spcPct val="90000"/>
            </a:lnSpc>
            <a:spcBef>
              <a:spcPct val="0"/>
            </a:spcBef>
            <a:spcAft>
              <a:spcPct val="35000"/>
            </a:spcAft>
            <a:buNone/>
          </a:pPr>
          <a:r>
            <a:rPr lang="en-GB" sz="1500" kern="1200" dirty="0"/>
            <a:t>Maths is taught daily at Hazlemere Church of England School.  Each day starts with an early morning maths skills session where children practice fluency of calculations and mental maths skills. This is followed by an hour’s maths </a:t>
          </a:r>
          <a:r>
            <a:rPr lang="en-GB" sz="1500" kern="1200" dirty="0">
              <a:latin typeface="Century Gothic" panose="020B0502020202020204"/>
            </a:rPr>
            <a:t>lesson.</a:t>
          </a:r>
          <a:endParaRPr lang="en-US" sz="1500" kern="1200" dirty="0"/>
        </a:p>
      </dsp:txBody>
      <dsp:txXfrm>
        <a:off x="2213" y="1345105"/>
        <a:ext cx="3440992" cy="2064595"/>
      </dsp:txXfrm>
    </dsp:sp>
    <dsp:sp modelId="{F82F70B9-8F65-443E-8D95-363C53093C02}">
      <dsp:nvSpPr>
        <dsp:cNvPr id="0" name=""/>
        <dsp:cNvSpPr/>
      </dsp:nvSpPr>
      <dsp:spPr>
        <a:xfrm>
          <a:off x="3491457" y="2255903"/>
          <a:ext cx="516148" cy="243000"/>
        </a:xfrm>
        <a:prstGeom prst="rightArrow">
          <a:avLst>
            <a:gd name="adj1" fmla="val 50000"/>
            <a:gd name="adj2" fmla="val 5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94B7E23B-2B30-4E38-9A02-B80A1267AF59}">
      <dsp:nvSpPr>
        <dsp:cNvPr id="0" name=""/>
        <dsp:cNvSpPr/>
      </dsp:nvSpPr>
      <dsp:spPr>
        <a:xfrm>
          <a:off x="4055858" y="1345105"/>
          <a:ext cx="3440992" cy="2064595"/>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666750">
            <a:lnSpc>
              <a:spcPct val="90000"/>
            </a:lnSpc>
            <a:spcBef>
              <a:spcPct val="0"/>
            </a:spcBef>
            <a:spcAft>
              <a:spcPct val="35000"/>
            </a:spcAft>
            <a:buNone/>
          </a:pPr>
          <a:r>
            <a:rPr lang="en-GB" sz="1500" kern="1200" dirty="0"/>
            <a:t>Lessons are planned following the Herts for Learning Essential maths scheme. Teachers use sequences of learning, which are written as a spiral curriculum in which learning is built upon step by step, to plan engaging and challenging lessons for all.  </a:t>
          </a:r>
          <a:endParaRPr lang="en-US" sz="1500" kern="1200" dirty="0"/>
        </a:p>
      </dsp:txBody>
      <dsp:txXfrm>
        <a:off x="4055858" y="1345105"/>
        <a:ext cx="3440992" cy="2064595"/>
      </dsp:txXfrm>
    </dsp:sp>
    <dsp:sp modelId="{EB906938-29A2-45EC-AB02-5ABB32133C58}">
      <dsp:nvSpPr>
        <dsp:cNvPr id="0" name=""/>
        <dsp:cNvSpPr/>
      </dsp:nvSpPr>
      <dsp:spPr>
        <a:xfrm>
          <a:off x="7545103" y="2255903"/>
          <a:ext cx="516148" cy="243000"/>
        </a:xfrm>
        <a:prstGeom prst="rightArrow">
          <a:avLst>
            <a:gd name="adj1" fmla="val 50000"/>
            <a:gd name="adj2" fmla="val 5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07D40519-A44E-4EE7-B423-2FE0CA1AB754}">
      <dsp:nvSpPr>
        <dsp:cNvPr id="0" name=""/>
        <dsp:cNvSpPr/>
      </dsp:nvSpPr>
      <dsp:spPr>
        <a:xfrm>
          <a:off x="8109504" y="1345105"/>
          <a:ext cx="3440992" cy="2064595"/>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666750">
            <a:lnSpc>
              <a:spcPct val="90000"/>
            </a:lnSpc>
            <a:spcBef>
              <a:spcPct val="0"/>
            </a:spcBef>
            <a:spcAft>
              <a:spcPct val="35000"/>
            </a:spcAft>
            <a:buNone/>
          </a:pPr>
          <a:r>
            <a:rPr lang="en-GB" sz="1500" kern="1200" dirty="0"/>
            <a:t>By following this scheme, it ensures progression and coverage through the primary phase. Teachers also supplement learning activities from a wide range of resources ensuring adequate and support is given to all children. </a:t>
          </a:r>
          <a:endParaRPr lang="en-US" sz="1500" kern="1200" dirty="0"/>
        </a:p>
      </dsp:txBody>
      <dsp:txXfrm>
        <a:off x="8109504" y="1345105"/>
        <a:ext cx="3440992" cy="20645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80A36C-3D09-4720-9557-13B89E02F269}">
      <dsp:nvSpPr>
        <dsp:cNvPr id="0" name=""/>
        <dsp:cNvSpPr/>
      </dsp:nvSpPr>
      <dsp:spPr>
        <a:xfrm>
          <a:off x="0" y="0"/>
          <a:ext cx="6197889" cy="191211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i="1" kern="1200"/>
            <a:t>Concrete</a:t>
          </a:r>
          <a:r>
            <a:rPr lang="en-GB" sz="2100" kern="1200"/>
            <a:t> – children have the opportunity to use concrete objects and manipulate them to help them understand and explain what they are doing.</a:t>
          </a:r>
          <a:endParaRPr lang="en-US" sz="2100" kern="1200"/>
        </a:p>
      </dsp:txBody>
      <dsp:txXfrm>
        <a:off x="56004" y="56004"/>
        <a:ext cx="4134568" cy="1800106"/>
      </dsp:txXfrm>
    </dsp:sp>
    <dsp:sp modelId="{387217E4-61B1-4616-9EAE-B8EDCD7F20B0}">
      <dsp:nvSpPr>
        <dsp:cNvPr id="0" name=""/>
        <dsp:cNvSpPr/>
      </dsp:nvSpPr>
      <dsp:spPr>
        <a:xfrm>
          <a:off x="546872" y="2230800"/>
          <a:ext cx="6197889" cy="1912114"/>
        </a:xfrm>
        <a:prstGeom prst="roundRect">
          <a:avLst>
            <a:gd name="adj" fmla="val 10000"/>
          </a:avLst>
        </a:prstGeom>
        <a:solidFill>
          <a:schemeClr val="accent2">
            <a:hueOff val="-661686"/>
            <a:satOff val="746"/>
            <a:lumOff val="17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i="1" kern="1200"/>
            <a:t>Pictorial</a:t>
          </a:r>
          <a:r>
            <a:rPr lang="en-GB" sz="2100" kern="1200"/>
            <a:t> – children then build on this concrete approach by using pictorial representations, which can then be used to reason and solve problems.</a:t>
          </a:r>
          <a:endParaRPr lang="en-US" sz="2100" kern="1200"/>
        </a:p>
      </dsp:txBody>
      <dsp:txXfrm>
        <a:off x="602876" y="2286804"/>
        <a:ext cx="4296134" cy="1800106"/>
      </dsp:txXfrm>
    </dsp:sp>
    <dsp:sp modelId="{7CFDB1A8-A767-48B4-93ED-890A09AF86DF}">
      <dsp:nvSpPr>
        <dsp:cNvPr id="0" name=""/>
        <dsp:cNvSpPr/>
      </dsp:nvSpPr>
      <dsp:spPr>
        <a:xfrm>
          <a:off x="1093745" y="4461601"/>
          <a:ext cx="6197889" cy="1912114"/>
        </a:xfrm>
        <a:prstGeom prst="roundRect">
          <a:avLst>
            <a:gd name="adj" fmla="val 10000"/>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i="1" kern="1200"/>
            <a:t>Abstract</a:t>
          </a:r>
          <a:r>
            <a:rPr lang="en-GB" sz="2100" kern="1200"/>
            <a:t> – with the foundations firmly laid, children can move to an abstract approach using numbers and key concepts with confidence.</a:t>
          </a:r>
          <a:endParaRPr lang="en-US" sz="2100" kern="1200"/>
        </a:p>
      </dsp:txBody>
      <dsp:txXfrm>
        <a:off x="1149749" y="4517605"/>
        <a:ext cx="4296134" cy="1800106"/>
      </dsp:txXfrm>
    </dsp:sp>
    <dsp:sp modelId="{C6959F3C-D816-4B93-8A22-218F4F7487C7}">
      <dsp:nvSpPr>
        <dsp:cNvPr id="0" name=""/>
        <dsp:cNvSpPr/>
      </dsp:nvSpPr>
      <dsp:spPr>
        <a:xfrm>
          <a:off x="4955015" y="1450020"/>
          <a:ext cx="1242874" cy="1242874"/>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234662" y="1450020"/>
        <a:ext cx="683580" cy="935263"/>
      </dsp:txXfrm>
    </dsp:sp>
    <dsp:sp modelId="{7EA8DB19-A9F3-4897-93C2-6B900A135C9B}">
      <dsp:nvSpPr>
        <dsp:cNvPr id="0" name=""/>
        <dsp:cNvSpPr/>
      </dsp:nvSpPr>
      <dsp:spPr>
        <a:xfrm>
          <a:off x="5501887" y="3668073"/>
          <a:ext cx="1242874" cy="1242874"/>
        </a:xfrm>
        <a:prstGeom prst="downArrow">
          <a:avLst>
            <a:gd name="adj1" fmla="val 55000"/>
            <a:gd name="adj2" fmla="val 45000"/>
          </a:avLst>
        </a:prstGeom>
        <a:solidFill>
          <a:schemeClr val="accent2">
            <a:tint val="40000"/>
            <a:alpha val="90000"/>
            <a:hueOff val="-1841865"/>
            <a:satOff val="12270"/>
            <a:lumOff val="1122"/>
            <a:alphaOff val="0"/>
          </a:schemeClr>
        </a:solidFill>
        <a:ln w="12700" cap="flat" cmpd="sng" algn="ctr">
          <a:solidFill>
            <a:schemeClr val="accent2">
              <a:tint val="40000"/>
              <a:alpha val="90000"/>
              <a:hueOff val="-1841865"/>
              <a:satOff val="12270"/>
              <a:lumOff val="112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781534" y="3668073"/>
        <a:ext cx="683580" cy="93526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9B8362-4075-4564-8B6F-7221B6E7EA57}">
      <dsp:nvSpPr>
        <dsp:cNvPr id="0" name=""/>
        <dsp:cNvSpPr/>
      </dsp:nvSpPr>
      <dsp:spPr>
        <a:xfrm>
          <a:off x="0" y="2331548"/>
          <a:ext cx="11580469" cy="199847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78A9C2-3696-45ED-9574-B7005DF74416}">
      <dsp:nvSpPr>
        <dsp:cNvPr id="0" name=""/>
        <dsp:cNvSpPr/>
      </dsp:nvSpPr>
      <dsp:spPr>
        <a:xfrm>
          <a:off x="604537" y="2781204"/>
          <a:ext cx="1099158" cy="109915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7F9662-29D8-4DE1-AC0D-954AB78A8ECC}">
      <dsp:nvSpPr>
        <dsp:cNvPr id="0" name=""/>
        <dsp:cNvSpPr/>
      </dsp:nvSpPr>
      <dsp:spPr>
        <a:xfrm>
          <a:off x="2308233" y="2331548"/>
          <a:ext cx="9272235" cy="1998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1505" tIns="211505" rIns="211505" bIns="211505" numCol="1" spcCol="1270" anchor="ctr" anchorCtr="0">
          <a:noAutofit/>
        </a:bodyPr>
        <a:lstStyle/>
        <a:p>
          <a:pPr marL="0" lvl="0" indent="0" algn="l" defTabSz="889000">
            <a:lnSpc>
              <a:spcPct val="100000"/>
            </a:lnSpc>
            <a:spcBef>
              <a:spcPct val="0"/>
            </a:spcBef>
            <a:spcAft>
              <a:spcPct val="35000"/>
            </a:spcAft>
            <a:buNone/>
          </a:pPr>
          <a:r>
            <a:rPr lang="en-GB" sz="2000" kern="1200" dirty="0"/>
            <a:t>A large proportion of time is spent reinforcing number to build competency and fluency. Number is at the heart of </a:t>
          </a:r>
          <a:r>
            <a:rPr lang="en-GB" sz="2000" kern="1200" dirty="0">
              <a:latin typeface="Century Gothic" panose="020B0502020202020204"/>
            </a:rPr>
            <a:t>learning</a:t>
          </a:r>
          <a:r>
            <a:rPr lang="en-GB" sz="2000" kern="1200" dirty="0"/>
            <a:t>, with more time devoted to this than other areas of mathematics. It is important that pupils secure these key foundations of Maths before being introduced to more difficult concepts.</a:t>
          </a:r>
          <a:endParaRPr lang="en-US" sz="2000" kern="1200" dirty="0"/>
        </a:p>
      </dsp:txBody>
      <dsp:txXfrm>
        <a:off x="2308233" y="2331548"/>
        <a:ext cx="9272235" cy="199847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C65CF9-71E5-40A8-ABB1-914DA32900A0}">
      <dsp:nvSpPr>
        <dsp:cNvPr id="0" name=""/>
        <dsp:cNvSpPr/>
      </dsp:nvSpPr>
      <dsp:spPr>
        <a:xfrm>
          <a:off x="2946" y="131612"/>
          <a:ext cx="2337792" cy="1402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Be positive</a:t>
          </a:r>
          <a:endParaRPr lang="en-US" sz="2200" kern="1200"/>
        </a:p>
      </dsp:txBody>
      <dsp:txXfrm>
        <a:off x="2946" y="131612"/>
        <a:ext cx="2337792" cy="1402675"/>
      </dsp:txXfrm>
    </dsp:sp>
    <dsp:sp modelId="{9BE0F011-B339-4986-AA0F-DB56E8ADA473}">
      <dsp:nvSpPr>
        <dsp:cNvPr id="0" name=""/>
        <dsp:cNvSpPr/>
      </dsp:nvSpPr>
      <dsp:spPr>
        <a:xfrm>
          <a:off x="2574518" y="131612"/>
          <a:ext cx="2337792" cy="1402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Point out the maths in everyday life</a:t>
          </a:r>
          <a:endParaRPr lang="en-US" sz="2200" kern="1200"/>
        </a:p>
      </dsp:txBody>
      <dsp:txXfrm>
        <a:off x="2574518" y="131612"/>
        <a:ext cx="2337792" cy="1402675"/>
      </dsp:txXfrm>
    </dsp:sp>
    <dsp:sp modelId="{FFC66E90-14A8-4D4C-A54E-780472B377F6}">
      <dsp:nvSpPr>
        <dsp:cNvPr id="0" name=""/>
        <dsp:cNvSpPr/>
      </dsp:nvSpPr>
      <dsp:spPr>
        <a:xfrm>
          <a:off x="5146089" y="131612"/>
          <a:ext cx="2337792" cy="1402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Praise your child for effort</a:t>
          </a:r>
          <a:r>
            <a:rPr lang="en-GB" sz="2200" b="1" kern="1200"/>
            <a:t> </a:t>
          </a:r>
          <a:endParaRPr lang="en-US" sz="2200" kern="1200"/>
        </a:p>
      </dsp:txBody>
      <dsp:txXfrm>
        <a:off x="5146089" y="131612"/>
        <a:ext cx="2337792" cy="1402675"/>
      </dsp:txXfrm>
    </dsp:sp>
    <dsp:sp modelId="{9B2A5CFE-42A4-4071-9855-0E63A65F8FB6}">
      <dsp:nvSpPr>
        <dsp:cNvPr id="0" name=""/>
        <dsp:cNvSpPr/>
      </dsp:nvSpPr>
      <dsp:spPr>
        <a:xfrm>
          <a:off x="7717661" y="131612"/>
          <a:ext cx="2337792" cy="1402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Play games together </a:t>
          </a:r>
          <a:endParaRPr lang="en-US" sz="2200" kern="1200"/>
        </a:p>
      </dsp:txBody>
      <dsp:txXfrm>
        <a:off x="7717661" y="131612"/>
        <a:ext cx="2337792" cy="1402675"/>
      </dsp:txXfrm>
    </dsp:sp>
    <dsp:sp modelId="{F9BC2BB7-0D11-4BF5-A892-83B854288902}">
      <dsp:nvSpPr>
        <dsp:cNvPr id="0" name=""/>
        <dsp:cNvSpPr/>
      </dsp:nvSpPr>
      <dsp:spPr>
        <a:xfrm>
          <a:off x="2946" y="1768067"/>
          <a:ext cx="2337792" cy="1402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Talk and think like a mathematician </a:t>
          </a:r>
          <a:endParaRPr lang="en-US" sz="2200" kern="1200"/>
        </a:p>
      </dsp:txBody>
      <dsp:txXfrm>
        <a:off x="2946" y="1768067"/>
        <a:ext cx="2337792" cy="1402675"/>
      </dsp:txXfrm>
    </dsp:sp>
    <dsp:sp modelId="{890DF9EF-8210-40D1-B821-52D54CA25C86}">
      <dsp:nvSpPr>
        <dsp:cNvPr id="0" name=""/>
        <dsp:cNvSpPr/>
      </dsp:nvSpPr>
      <dsp:spPr>
        <a:xfrm>
          <a:off x="2574518" y="1768067"/>
          <a:ext cx="2337792" cy="1402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Learn their maths methods</a:t>
          </a:r>
          <a:endParaRPr lang="en-US" sz="2200" kern="1200"/>
        </a:p>
      </dsp:txBody>
      <dsp:txXfrm>
        <a:off x="2574518" y="1768067"/>
        <a:ext cx="2337792" cy="1402675"/>
      </dsp:txXfrm>
    </dsp:sp>
    <dsp:sp modelId="{9500EA33-4341-48AD-B6D5-A7DF71CDE62C}">
      <dsp:nvSpPr>
        <dsp:cNvPr id="0" name=""/>
        <dsp:cNvSpPr/>
      </dsp:nvSpPr>
      <dsp:spPr>
        <a:xfrm>
          <a:off x="5146089" y="1768067"/>
          <a:ext cx="2337792" cy="1402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Practise reading the time</a:t>
          </a:r>
          <a:endParaRPr lang="en-US" sz="2200" kern="1200"/>
        </a:p>
      </dsp:txBody>
      <dsp:txXfrm>
        <a:off x="5146089" y="1768067"/>
        <a:ext cx="2337792" cy="1402675"/>
      </dsp:txXfrm>
    </dsp:sp>
    <dsp:sp modelId="{C3033D90-FC8F-4241-B291-02B650E3652C}">
      <dsp:nvSpPr>
        <dsp:cNvPr id="0" name=""/>
        <dsp:cNvSpPr/>
      </dsp:nvSpPr>
      <dsp:spPr>
        <a:xfrm>
          <a:off x="7717661" y="1768067"/>
          <a:ext cx="2337792" cy="1402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Involve them in problem solving</a:t>
          </a:r>
          <a:endParaRPr lang="en-US" sz="2200" kern="1200"/>
        </a:p>
      </dsp:txBody>
      <dsp:txXfrm>
        <a:off x="7717661" y="1768067"/>
        <a:ext cx="2337792" cy="1402675"/>
      </dsp:txXfrm>
    </dsp:sp>
    <dsp:sp modelId="{CED3E722-977E-4439-AB55-4E01B5725DE7}">
      <dsp:nvSpPr>
        <dsp:cNvPr id="0" name=""/>
        <dsp:cNvSpPr/>
      </dsp:nvSpPr>
      <dsp:spPr>
        <a:xfrm>
          <a:off x="2574518" y="3404521"/>
          <a:ext cx="2337792" cy="1402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GB" sz="2200" kern="1200" dirty="0">
              <a:latin typeface="Century Gothic" panose="020B0502020202020204"/>
            </a:rPr>
            <a:t>Learn rhymes and songs</a:t>
          </a:r>
          <a:endParaRPr lang="en-GB" sz="2200" kern="1200" dirty="0"/>
        </a:p>
      </dsp:txBody>
      <dsp:txXfrm>
        <a:off x="2574518" y="3404521"/>
        <a:ext cx="2337792" cy="1402675"/>
      </dsp:txXfrm>
    </dsp:sp>
    <dsp:sp modelId="{EF822E64-FBDE-456E-8C98-DF94725111CA}">
      <dsp:nvSpPr>
        <dsp:cNvPr id="0" name=""/>
        <dsp:cNvSpPr/>
      </dsp:nvSpPr>
      <dsp:spPr>
        <a:xfrm>
          <a:off x="5146089" y="3404521"/>
          <a:ext cx="2337792" cy="1402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Times tables – Practice Practice Practice!</a:t>
          </a:r>
          <a:endParaRPr lang="en-US" sz="2200" kern="1200"/>
        </a:p>
      </dsp:txBody>
      <dsp:txXfrm>
        <a:off x="5146089" y="3404521"/>
        <a:ext cx="2337792" cy="140267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BasicProcessNew">
  <dgm:title val="Basic Process New"/>
  <dgm:desc val=""/>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fact="0.15"/>
      <dgm:constr type="h" for="ch" forName="sibTrans" op="equ"/>
    </dgm:constrLst>
    <dgm:ruleLst>
      <dgm:rule type="h" for="ch" forName="sibTrans" val="6.75" fact="NaN" max="NaN"/>
      <dgm:rule type="w" for="ch" forName="sibTrans" val="8.75" fact="NaN" max="NaN"/>
    </dgm:ruleLst>
    <dgm:forEach name="nodesForEach" axis="ch" ptType="node">
      <dgm:layoutNode name="node">
        <dgm:varLst>
          <dgm:bulletEnabled val="1"/>
        </dgm:varLst>
        <dgm:alg type="tx"/>
        <dgm:shape xmlns:r="http://schemas.openxmlformats.org/officeDocument/2006/relationships" type="rect" r:blip="">
          <dgm:adjLst>
            <dgm:adj idx="1" val="0.1"/>
          </dgm:adjLst>
        </dgm:shape>
        <dgm:presOf axis="desOrSelf" ptType="node"/>
        <dgm:constrLst>
          <dgm:constr type="h" refType="w" fact="0.6"/>
          <dgm:constr type="lMarg" val="12"/>
          <dgm:constr type="rMarg" val="12"/>
          <dgm:constr type="tMarg" val="12"/>
          <dgm:constr type="bMarg" val="12"/>
        </dgm:constrLst>
        <dgm:ruleLst>
          <dgm:rule type="primFontSz" val="11" fact="NaN" max="NaN"/>
          <dgm:rule type="primFontSz" val="18" fact="NaN" max="NaN"/>
          <dgm:rule type="h" val="NaN" fact="1.5" max="NaN"/>
          <dgm:rule type="primFontSz" val="11" fact="NaN" max="NaN"/>
          <dgm:rule type="h" val="INF" fact="NaN" max="NaN"/>
        </dgm:ruleLst>
      </dgm:layoutNode>
      <dgm:forEach name="sibTransForEach" axis="followSib" ptType="sibTrans" cnt="1">
        <dgm:layoutNode name="sibTransSpacerBeforeConnector" styleLbl="node1">
          <dgm:alg type="sp"/>
          <dgm:shape xmlns:r="http://schemas.openxmlformats.org/officeDocument/2006/relationships" r:blip="">
            <dgm:adjLst/>
          </dgm:shape>
          <dgm:constrLst>
            <dgm:constr type="w" val="4.5"/>
          </dgm:constrLst>
          <dgm:presOf/>
          <dgm:ruleLst>
            <dgm:rule type="w" val="4.5" fact="NaN" max="NaN"/>
          </dgm:ruleLst>
        </dgm:layoutNode>
        <dgm:layoutNode name="sibTrans" styleLbl="node1">
          <dgm:alg type="sp"/>
          <dgm:shape xmlns:r="http://schemas.openxmlformats.org/officeDocument/2006/relationships" type="rightArrow" r:blip="">
            <dgm:adjLst>
              <dgm:adj idx="1" val="0.5"/>
            </dgm:adjLst>
          </dgm:shape>
          <dgm:presOf axis="self"/>
          <dgm:constrLst>
            <dgm:constr type="h" val="6.75"/>
          </dgm:constrLst>
          <dgm:ruleLst>
            <dgm:rule type="h" val="6.75" fact="NaN" max="NaN"/>
            <dgm:rule type="w" val="8.75" fact="NaN" max="NaN"/>
          </dgm:ruleLst>
        </dgm:layoutNode>
        <dgm:layoutNode name="sibTransSpacerAfterConnector">
          <dgm:alg type="sp"/>
          <dgm:shape xmlns:r="http://schemas.openxmlformats.org/officeDocument/2006/relationships" r:blip="">
            <dgm:adjLst/>
          </dgm:shape>
          <dgm:constrLst>
            <dgm:constr type="w" val="4.5"/>
          </dgm:constrLst>
          <dgm:presOf/>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485232"/>
          </a:xfrm>
          <a:prstGeom prst="rect">
            <a:avLst/>
          </a:prstGeom>
        </p:spPr>
        <p:txBody>
          <a:bodyPr vert="horz" lIns="94631" tIns="47316" rIns="94631" bIns="47316" rtlCol="0"/>
          <a:lstStyle>
            <a:lvl1pPr algn="l">
              <a:defRPr sz="1200"/>
            </a:lvl1pPr>
          </a:lstStyle>
          <a:p>
            <a:endParaRPr lang="en-GB"/>
          </a:p>
        </p:txBody>
      </p:sp>
      <p:sp>
        <p:nvSpPr>
          <p:cNvPr id="3" name="Date Placeholder 2"/>
          <p:cNvSpPr>
            <a:spLocks noGrp="1"/>
          </p:cNvSpPr>
          <p:nvPr>
            <p:ph type="dt" sz="quarter" idx="1"/>
          </p:nvPr>
        </p:nvSpPr>
        <p:spPr>
          <a:xfrm>
            <a:off x="3902597" y="0"/>
            <a:ext cx="2985558" cy="485232"/>
          </a:xfrm>
          <a:prstGeom prst="rect">
            <a:avLst/>
          </a:prstGeom>
        </p:spPr>
        <p:txBody>
          <a:bodyPr vert="horz" lIns="94631" tIns="47316" rIns="94631" bIns="47316" rtlCol="0"/>
          <a:lstStyle>
            <a:lvl1pPr algn="r">
              <a:defRPr sz="1200"/>
            </a:lvl1pPr>
          </a:lstStyle>
          <a:p>
            <a:fld id="{82EA0A41-0F16-4BE0-866C-7E6473CF68BC}" type="datetimeFigureOut">
              <a:rPr lang="en-GB" smtClean="0"/>
              <a:t>19/11/2024</a:t>
            </a:fld>
            <a:endParaRPr lang="en-GB"/>
          </a:p>
        </p:txBody>
      </p:sp>
      <p:sp>
        <p:nvSpPr>
          <p:cNvPr id="4" name="Footer Placeholder 3"/>
          <p:cNvSpPr>
            <a:spLocks noGrp="1"/>
          </p:cNvSpPr>
          <p:nvPr>
            <p:ph type="ftr" sz="quarter" idx="2"/>
          </p:nvPr>
        </p:nvSpPr>
        <p:spPr>
          <a:xfrm>
            <a:off x="0" y="9185820"/>
            <a:ext cx="2985558" cy="485231"/>
          </a:xfrm>
          <a:prstGeom prst="rect">
            <a:avLst/>
          </a:prstGeom>
        </p:spPr>
        <p:txBody>
          <a:bodyPr vert="horz" lIns="94631" tIns="47316" rIns="94631" bIns="47316" rtlCol="0" anchor="b"/>
          <a:lstStyle>
            <a:lvl1pPr algn="l">
              <a:defRPr sz="1200"/>
            </a:lvl1pPr>
          </a:lstStyle>
          <a:p>
            <a:endParaRPr lang="en-GB"/>
          </a:p>
        </p:txBody>
      </p:sp>
      <p:sp>
        <p:nvSpPr>
          <p:cNvPr id="5" name="Slide Number Placeholder 4"/>
          <p:cNvSpPr>
            <a:spLocks noGrp="1"/>
          </p:cNvSpPr>
          <p:nvPr>
            <p:ph type="sldNum" sz="quarter" idx="3"/>
          </p:nvPr>
        </p:nvSpPr>
        <p:spPr>
          <a:xfrm>
            <a:off x="3902597" y="9185820"/>
            <a:ext cx="2985558" cy="485231"/>
          </a:xfrm>
          <a:prstGeom prst="rect">
            <a:avLst/>
          </a:prstGeom>
        </p:spPr>
        <p:txBody>
          <a:bodyPr vert="horz" lIns="94631" tIns="47316" rIns="94631" bIns="47316" rtlCol="0" anchor="b"/>
          <a:lstStyle>
            <a:lvl1pPr algn="r">
              <a:defRPr sz="1200"/>
            </a:lvl1pPr>
          </a:lstStyle>
          <a:p>
            <a:fld id="{FF27F0F0-6D46-4F27-8035-0B5BF2078A59}" type="slidenum">
              <a:rPr lang="en-GB" smtClean="0"/>
              <a:t>‹#›</a:t>
            </a:fld>
            <a:endParaRPr lang="en-GB"/>
          </a:p>
        </p:txBody>
      </p:sp>
    </p:spTree>
    <p:extLst>
      <p:ext uri="{BB962C8B-B14F-4D97-AF65-F5344CB8AC3E}">
        <p14:creationId xmlns:p14="http://schemas.microsoft.com/office/powerpoint/2010/main" val="40989894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485232"/>
          </a:xfrm>
          <a:prstGeom prst="rect">
            <a:avLst/>
          </a:prstGeom>
        </p:spPr>
        <p:txBody>
          <a:bodyPr vert="horz" lIns="94631" tIns="47316" rIns="94631" bIns="47316" rtlCol="0"/>
          <a:lstStyle>
            <a:lvl1pPr algn="l">
              <a:defRPr sz="1200"/>
            </a:lvl1pPr>
          </a:lstStyle>
          <a:p>
            <a:endParaRPr lang="en-GB"/>
          </a:p>
        </p:txBody>
      </p:sp>
      <p:sp>
        <p:nvSpPr>
          <p:cNvPr id="3" name="Date Placeholder 2"/>
          <p:cNvSpPr>
            <a:spLocks noGrp="1"/>
          </p:cNvSpPr>
          <p:nvPr>
            <p:ph type="dt" idx="1"/>
          </p:nvPr>
        </p:nvSpPr>
        <p:spPr>
          <a:xfrm>
            <a:off x="3902597" y="0"/>
            <a:ext cx="2985558" cy="485232"/>
          </a:xfrm>
          <a:prstGeom prst="rect">
            <a:avLst/>
          </a:prstGeom>
        </p:spPr>
        <p:txBody>
          <a:bodyPr vert="horz" lIns="94631" tIns="47316" rIns="94631" bIns="47316" rtlCol="0"/>
          <a:lstStyle>
            <a:lvl1pPr algn="r">
              <a:defRPr sz="1200"/>
            </a:lvl1pPr>
          </a:lstStyle>
          <a:p>
            <a:fld id="{6883640D-226B-4ACC-9655-49F27CE44820}" type="datetimeFigureOut">
              <a:rPr lang="en-GB" smtClean="0"/>
              <a:t>19/11/2024</a:t>
            </a:fld>
            <a:endParaRPr lang="en-GB"/>
          </a:p>
        </p:txBody>
      </p:sp>
      <p:sp>
        <p:nvSpPr>
          <p:cNvPr id="4" name="Slide Image Placeholder 3"/>
          <p:cNvSpPr>
            <a:spLocks noGrp="1" noRot="1" noChangeAspect="1"/>
          </p:cNvSpPr>
          <p:nvPr>
            <p:ph type="sldImg" idx="2"/>
          </p:nvPr>
        </p:nvSpPr>
        <p:spPr>
          <a:xfrm>
            <a:off x="542925" y="1208088"/>
            <a:ext cx="5803900" cy="3265487"/>
          </a:xfrm>
          <a:prstGeom prst="rect">
            <a:avLst/>
          </a:prstGeom>
          <a:noFill/>
          <a:ln w="12700">
            <a:solidFill>
              <a:prstClr val="black"/>
            </a:solidFill>
          </a:ln>
        </p:spPr>
        <p:txBody>
          <a:bodyPr vert="horz" lIns="94631" tIns="47316" rIns="94631" bIns="47316" rtlCol="0" anchor="ctr"/>
          <a:lstStyle/>
          <a:p>
            <a:endParaRPr lang="en-GB"/>
          </a:p>
        </p:txBody>
      </p:sp>
      <p:sp>
        <p:nvSpPr>
          <p:cNvPr id="5" name="Notes Placeholder 4"/>
          <p:cNvSpPr>
            <a:spLocks noGrp="1"/>
          </p:cNvSpPr>
          <p:nvPr>
            <p:ph type="body" sz="quarter" idx="3"/>
          </p:nvPr>
        </p:nvSpPr>
        <p:spPr>
          <a:xfrm>
            <a:off x="688975" y="4654193"/>
            <a:ext cx="5511800" cy="3807976"/>
          </a:xfrm>
          <a:prstGeom prst="rect">
            <a:avLst/>
          </a:prstGeom>
        </p:spPr>
        <p:txBody>
          <a:bodyPr vert="horz" lIns="94631" tIns="47316" rIns="94631" bIns="47316"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185820"/>
            <a:ext cx="2985558" cy="485231"/>
          </a:xfrm>
          <a:prstGeom prst="rect">
            <a:avLst/>
          </a:prstGeom>
        </p:spPr>
        <p:txBody>
          <a:bodyPr vert="horz" lIns="94631" tIns="47316" rIns="94631" bIns="47316" rtlCol="0" anchor="b"/>
          <a:lstStyle>
            <a:lvl1pPr algn="l">
              <a:defRPr sz="1200"/>
            </a:lvl1pPr>
          </a:lstStyle>
          <a:p>
            <a:endParaRPr lang="en-GB"/>
          </a:p>
        </p:txBody>
      </p:sp>
      <p:sp>
        <p:nvSpPr>
          <p:cNvPr id="7" name="Slide Number Placeholder 6"/>
          <p:cNvSpPr>
            <a:spLocks noGrp="1"/>
          </p:cNvSpPr>
          <p:nvPr>
            <p:ph type="sldNum" sz="quarter" idx="5"/>
          </p:nvPr>
        </p:nvSpPr>
        <p:spPr>
          <a:xfrm>
            <a:off x="3902597" y="9185820"/>
            <a:ext cx="2985558" cy="485231"/>
          </a:xfrm>
          <a:prstGeom prst="rect">
            <a:avLst/>
          </a:prstGeom>
        </p:spPr>
        <p:txBody>
          <a:bodyPr vert="horz" lIns="94631" tIns="47316" rIns="94631" bIns="47316" rtlCol="0" anchor="b"/>
          <a:lstStyle>
            <a:lvl1pPr algn="r">
              <a:defRPr sz="1200"/>
            </a:lvl1pPr>
          </a:lstStyle>
          <a:p>
            <a:fld id="{CA6DAE4D-377D-42DA-98E7-288CD2BB1DEB}" type="slidenum">
              <a:rPr lang="en-GB" smtClean="0"/>
              <a:t>‹#›</a:t>
            </a:fld>
            <a:endParaRPr lang="en-GB"/>
          </a:p>
        </p:txBody>
      </p:sp>
    </p:spTree>
    <p:extLst>
      <p:ext uri="{BB962C8B-B14F-4D97-AF65-F5344CB8AC3E}">
        <p14:creationId xmlns:p14="http://schemas.microsoft.com/office/powerpoint/2010/main" val="3957207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6DAE4D-377D-42DA-98E7-288CD2BB1DEB}" type="slidenum">
              <a:rPr lang="en-GB" smtClean="0"/>
              <a:t>1</a:t>
            </a:fld>
            <a:endParaRPr lang="en-GB"/>
          </a:p>
        </p:txBody>
      </p:sp>
    </p:spTree>
    <p:extLst>
      <p:ext uri="{BB962C8B-B14F-4D97-AF65-F5344CB8AC3E}">
        <p14:creationId xmlns:p14="http://schemas.microsoft.com/office/powerpoint/2010/main" val="20414401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6DAE4D-377D-42DA-98E7-288CD2BB1DEB}" type="slidenum">
              <a:rPr lang="en-GB" smtClean="0"/>
              <a:t>3</a:t>
            </a:fld>
            <a:endParaRPr lang="en-GB"/>
          </a:p>
        </p:txBody>
      </p:sp>
    </p:spTree>
    <p:extLst>
      <p:ext uri="{BB962C8B-B14F-4D97-AF65-F5344CB8AC3E}">
        <p14:creationId xmlns:p14="http://schemas.microsoft.com/office/powerpoint/2010/main" val="40546261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6DAE4D-377D-42DA-98E7-288CD2BB1DEB}" type="slidenum">
              <a:rPr lang="en-GB" smtClean="0"/>
              <a:t>5</a:t>
            </a:fld>
            <a:endParaRPr lang="en-GB"/>
          </a:p>
        </p:txBody>
      </p:sp>
    </p:spTree>
    <p:extLst>
      <p:ext uri="{BB962C8B-B14F-4D97-AF65-F5344CB8AC3E}">
        <p14:creationId xmlns:p14="http://schemas.microsoft.com/office/powerpoint/2010/main" val="4765285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Objects, pictures, words, numbers and symbols are everywhere. The mastery approach incorporates all of these to help children explore and demonstrate mathematical ideas, enrich their learning experience and deepen understanding. Together, these elements help cement knowledge so pupils truly understand what they’ve learnt.</a:t>
            </a:r>
          </a:p>
          <a:p>
            <a:r>
              <a:rPr lang="en-GB" dirty="0"/>
              <a:t> All pupils, when introduced to a key new concept, should have the opportunity to build competency in this topic by taking this approach. Pupils are encouraged to physically represent mathematical concepts. Objects and pictures are used to demonstrate and visualise abstract ideas, alongside numbers and symbols.</a:t>
            </a:r>
          </a:p>
          <a:p>
            <a:endParaRPr lang="en-GB" dirty="0"/>
          </a:p>
        </p:txBody>
      </p:sp>
      <p:sp>
        <p:nvSpPr>
          <p:cNvPr id="4" name="Slide Number Placeholder 3"/>
          <p:cNvSpPr>
            <a:spLocks noGrp="1"/>
          </p:cNvSpPr>
          <p:nvPr>
            <p:ph type="sldNum" sz="quarter" idx="10"/>
          </p:nvPr>
        </p:nvSpPr>
        <p:spPr/>
        <p:txBody>
          <a:bodyPr/>
          <a:lstStyle/>
          <a:p>
            <a:fld id="{CA6DAE4D-377D-42DA-98E7-288CD2BB1DEB}" type="slidenum">
              <a:rPr lang="en-GB" smtClean="0"/>
              <a:t>6</a:t>
            </a:fld>
            <a:endParaRPr lang="en-GB"/>
          </a:p>
        </p:txBody>
      </p:sp>
    </p:spTree>
    <p:extLst>
      <p:ext uri="{BB962C8B-B14F-4D97-AF65-F5344CB8AC3E}">
        <p14:creationId xmlns:p14="http://schemas.microsoft.com/office/powerpoint/2010/main" val="3242772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Maths skills TTRS number sense in KS1  oral rehearsa</a:t>
            </a:r>
            <a:r>
              <a:rPr lang="en-GB" baseline="0" dirty="0"/>
              <a:t>l in lessons and throughout the day. </a:t>
            </a:r>
            <a:endParaRPr lang="en-GB" dirty="0"/>
          </a:p>
        </p:txBody>
      </p:sp>
      <p:sp>
        <p:nvSpPr>
          <p:cNvPr id="4" name="Slide Number Placeholder 3"/>
          <p:cNvSpPr>
            <a:spLocks noGrp="1"/>
          </p:cNvSpPr>
          <p:nvPr>
            <p:ph type="sldNum" sz="quarter" idx="10"/>
          </p:nvPr>
        </p:nvSpPr>
        <p:spPr/>
        <p:txBody>
          <a:bodyPr/>
          <a:lstStyle/>
          <a:p>
            <a:fld id="{CA6DAE4D-377D-42DA-98E7-288CD2BB1DEB}" type="slidenum">
              <a:rPr lang="en-GB" smtClean="0"/>
              <a:t>7</a:t>
            </a:fld>
            <a:endParaRPr lang="en-GB"/>
          </a:p>
        </p:txBody>
      </p:sp>
    </p:spTree>
    <p:extLst>
      <p:ext uri="{BB962C8B-B14F-4D97-AF65-F5344CB8AC3E}">
        <p14:creationId xmlns:p14="http://schemas.microsoft.com/office/powerpoint/2010/main" val="12356542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6DAE4D-377D-42DA-98E7-288CD2BB1DEB}" type="slidenum">
              <a:rPr lang="en-GB" smtClean="0"/>
              <a:t>9</a:t>
            </a:fld>
            <a:endParaRPr lang="en-GB"/>
          </a:p>
        </p:txBody>
      </p:sp>
    </p:spTree>
    <p:extLst>
      <p:ext uri="{BB962C8B-B14F-4D97-AF65-F5344CB8AC3E}">
        <p14:creationId xmlns:p14="http://schemas.microsoft.com/office/powerpoint/2010/main" val="7400122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6DAE4D-377D-42DA-98E7-288CD2BB1DEB}" type="slidenum">
              <a:rPr lang="en-GB" smtClean="0"/>
              <a:t>10</a:t>
            </a:fld>
            <a:endParaRPr lang="en-GB"/>
          </a:p>
        </p:txBody>
      </p:sp>
    </p:spTree>
    <p:extLst>
      <p:ext uri="{BB962C8B-B14F-4D97-AF65-F5344CB8AC3E}">
        <p14:creationId xmlns:p14="http://schemas.microsoft.com/office/powerpoint/2010/main" val="12940047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6DAE4D-377D-42DA-98E7-288CD2BB1DEB}" type="slidenum">
              <a:rPr lang="en-GB" smtClean="0"/>
              <a:t>11</a:t>
            </a:fld>
            <a:endParaRPr lang="en-GB"/>
          </a:p>
        </p:txBody>
      </p:sp>
    </p:spTree>
    <p:extLst>
      <p:ext uri="{BB962C8B-B14F-4D97-AF65-F5344CB8AC3E}">
        <p14:creationId xmlns:p14="http://schemas.microsoft.com/office/powerpoint/2010/main" val="8234768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6DAE4D-377D-42DA-98E7-288CD2BB1DEB}" type="slidenum">
              <a:rPr lang="en-GB" smtClean="0"/>
              <a:t>12</a:t>
            </a:fld>
            <a:endParaRPr lang="en-GB"/>
          </a:p>
        </p:txBody>
      </p:sp>
    </p:spTree>
    <p:extLst>
      <p:ext uri="{BB962C8B-B14F-4D97-AF65-F5344CB8AC3E}">
        <p14:creationId xmlns:p14="http://schemas.microsoft.com/office/powerpoint/2010/main" val="6620750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6DAE4D-377D-42DA-98E7-288CD2BB1DEB}" type="slidenum">
              <a:rPr lang="en-GB" smtClean="0"/>
              <a:t>13</a:t>
            </a:fld>
            <a:endParaRPr lang="en-GB"/>
          </a:p>
        </p:txBody>
      </p:sp>
    </p:spTree>
    <p:extLst>
      <p:ext uri="{BB962C8B-B14F-4D97-AF65-F5344CB8AC3E}">
        <p14:creationId xmlns:p14="http://schemas.microsoft.com/office/powerpoint/2010/main" val="3542483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6DAE4D-377D-42DA-98E7-288CD2BB1DEB}" type="slidenum">
              <a:rPr lang="en-GB" smtClean="0"/>
              <a:t>14</a:t>
            </a:fld>
            <a:endParaRPr lang="en-GB"/>
          </a:p>
        </p:txBody>
      </p:sp>
    </p:spTree>
    <p:extLst>
      <p:ext uri="{BB962C8B-B14F-4D97-AF65-F5344CB8AC3E}">
        <p14:creationId xmlns:p14="http://schemas.microsoft.com/office/powerpoint/2010/main" val="24736525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6DAE4D-377D-42DA-98E7-288CD2BB1DEB}" type="slidenum">
              <a:rPr lang="en-GB" smtClean="0"/>
              <a:t>15</a:t>
            </a:fld>
            <a:endParaRPr lang="en-GB"/>
          </a:p>
        </p:txBody>
      </p:sp>
    </p:spTree>
    <p:extLst>
      <p:ext uri="{BB962C8B-B14F-4D97-AF65-F5344CB8AC3E}">
        <p14:creationId xmlns:p14="http://schemas.microsoft.com/office/powerpoint/2010/main" val="35404589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6DAE4D-377D-42DA-98E7-288CD2BB1DEB}" type="slidenum">
              <a:rPr lang="en-GB" smtClean="0"/>
              <a:t>16</a:t>
            </a:fld>
            <a:endParaRPr lang="en-GB"/>
          </a:p>
        </p:txBody>
      </p:sp>
    </p:spTree>
    <p:extLst>
      <p:ext uri="{BB962C8B-B14F-4D97-AF65-F5344CB8AC3E}">
        <p14:creationId xmlns:p14="http://schemas.microsoft.com/office/powerpoint/2010/main" val="27484525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6DAE4D-377D-42DA-98E7-288CD2BB1DEB}" type="slidenum">
              <a:rPr lang="en-GB" smtClean="0"/>
              <a:t>17</a:t>
            </a:fld>
            <a:endParaRPr lang="en-GB"/>
          </a:p>
        </p:txBody>
      </p:sp>
    </p:spTree>
    <p:extLst>
      <p:ext uri="{BB962C8B-B14F-4D97-AF65-F5344CB8AC3E}">
        <p14:creationId xmlns:p14="http://schemas.microsoft.com/office/powerpoint/2010/main" val="35405469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6313"/>
            <a:r>
              <a:rPr lang="en-GB" dirty="0"/>
              <a:t>I think it’s really important that they know that if they repeatedly say ‘I can’t do maths’ ‘I hated maths at school’ ‘I was rubbish at maths at school’ ‘that’s not how I was taught it’ ‘why don’t they just teach it the easy way’ that it reinforces that feeling in their children and puts up real barriers to learning. I (very politely and gently!) brought this up in a parent workshop I led last year and many didn’t realise the impact of their own attitude towards learning on their children. The response was really positive!</a:t>
            </a:r>
          </a:p>
          <a:p>
            <a:endParaRPr lang="en-GB" dirty="0"/>
          </a:p>
        </p:txBody>
      </p:sp>
      <p:sp>
        <p:nvSpPr>
          <p:cNvPr id="4" name="Slide Number Placeholder 3"/>
          <p:cNvSpPr>
            <a:spLocks noGrp="1"/>
          </p:cNvSpPr>
          <p:nvPr>
            <p:ph type="sldNum" sz="quarter" idx="10"/>
          </p:nvPr>
        </p:nvSpPr>
        <p:spPr/>
        <p:txBody>
          <a:bodyPr/>
          <a:lstStyle/>
          <a:p>
            <a:fld id="{CA6DAE4D-377D-42DA-98E7-288CD2BB1DEB}" type="slidenum">
              <a:rPr lang="en-GB" smtClean="0"/>
              <a:t>18</a:t>
            </a:fld>
            <a:endParaRPr lang="en-GB"/>
          </a:p>
        </p:txBody>
      </p:sp>
    </p:spTree>
    <p:extLst>
      <p:ext uri="{BB962C8B-B14F-4D97-AF65-F5344CB8AC3E}">
        <p14:creationId xmlns:p14="http://schemas.microsoft.com/office/powerpoint/2010/main" val="20724243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A6DAE4D-377D-42DA-98E7-288CD2BB1DEB}" type="slidenum">
              <a:rPr lang="en-GB" smtClean="0"/>
              <a:t>19</a:t>
            </a:fld>
            <a:endParaRPr lang="en-GB"/>
          </a:p>
        </p:txBody>
      </p:sp>
    </p:spTree>
    <p:extLst>
      <p:ext uri="{BB962C8B-B14F-4D97-AF65-F5344CB8AC3E}">
        <p14:creationId xmlns:p14="http://schemas.microsoft.com/office/powerpoint/2010/main" val="38215176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BB13A313-3B2E-4845-8CE3-C9876F34EB44}" type="datetimeFigureOut">
              <a:rPr lang="en-GB" smtClean="0"/>
              <a:t>19/11/2024</a:t>
            </a:fld>
            <a:endParaRPr lang="en-GB"/>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9E13AE33-912B-4645-93CA-A011D6A545B6}" type="slidenum">
              <a:rPr lang="en-GB" smtClean="0"/>
              <a:t>‹#›</a:t>
            </a:fld>
            <a:endParaRPr lang="en-GB"/>
          </a:p>
        </p:txBody>
      </p:sp>
    </p:spTree>
    <p:extLst>
      <p:ext uri="{BB962C8B-B14F-4D97-AF65-F5344CB8AC3E}">
        <p14:creationId xmlns:p14="http://schemas.microsoft.com/office/powerpoint/2010/main" val="242008825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B13A313-3B2E-4845-8CE3-C9876F34EB44}" type="datetimeFigureOut">
              <a:rPr lang="en-GB" smtClean="0"/>
              <a:t>19/11/2024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13AE33-912B-4645-93CA-A011D6A545B6}" type="slidenum">
              <a:rPr lang="en-GB" smtClean="0"/>
              <a:t>‹#›</a:t>
            </a:fld>
            <a:endParaRPr lang="en-GB"/>
          </a:p>
        </p:txBody>
      </p:sp>
    </p:spTree>
    <p:extLst>
      <p:ext uri="{BB962C8B-B14F-4D97-AF65-F5344CB8AC3E}">
        <p14:creationId xmlns:p14="http://schemas.microsoft.com/office/powerpoint/2010/main" val="500026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BB13A313-3B2E-4845-8CE3-C9876F34EB44}" type="datetimeFigureOut">
              <a:rPr lang="en-GB" smtClean="0"/>
              <a:t>19/11/2024</a:t>
            </a:fld>
            <a:endParaRPr lang="en-GB"/>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9E13AE33-912B-4645-93CA-A011D6A545B6}" type="slidenum">
              <a:rPr lang="en-GB" smtClean="0"/>
              <a:t>‹#›</a:t>
            </a:fld>
            <a:endParaRPr lang="en-GB"/>
          </a:p>
        </p:txBody>
      </p:sp>
    </p:spTree>
    <p:extLst>
      <p:ext uri="{BB962C8B-B14F-4D97-AF65-F5344CB8AC3E}">
        <p14:creationId xmlns:p14="http://schemas.microsoft.com/office/powerpoint/2010/main" val="282831407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B13A313-3B2E-4845-8CE3-C9876F34EB44}" type="datetimeFigureOut">
              <a:rPr lang="en-GB" smtClean="0"/>
              <a:t>19/11/2024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13AE33-912B-4645-93CA-A011D6A545B6}" type="slidenum">
              <a:rPr lang="en-GB" smtClean="0"/>
              <a:t>‹#›</a:t>
            </a:fld>
            <a:endParaRPr lang="en-GB"/>
          </a:p>
        </p:txBody>
      </p:sp>
    </p:spTree>
    <p:extLst>
      <p:ext uri="{BB962C8B-B14F-4D97-AF65-F5344CB8AC3E}">
        <p14:creationId xmlns:p14="http://schemas.microsoft.com/office/powerpoint/2010/main" val="3087411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B13A313-3B2E-4845-8CE3-C9876F34EB44}" type="datetimeFigureOut">
              <a:rPr lang="en-GB" smtClean="0"/>
              <a:t>19/11/2024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13AE33-912B-4645-93CA-A011D6A545B6}" type="slidenum">
              <a:rPr lang="en-GB" smtClean="0"/>
              <a:t>‹#›</a:t>
            </a:fld>
            <a:endParaRPr lang="en-GB"/>
          </a:p>
        </p:txBody>
      </p:sp>
    </p:spTree>
    <p:extLst>
      <p:ext uri="{BB962C8B-B14F-4D97-AF65-F5344CB8AC3E}">
        <p14:creationId xmlns:p14="http://schemas.microsoft.com/office/powerpoint/2010/main" val="3044877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B13A313-3B2E-4845-8CE3-C9876F34EB44}" type="datetimeFigureOut">
              <a:rPr lang="en-GB" smtClean="0"/>
              <a:t>19/11/2024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13AE33-912B-4645-93CA-A011D6A545B6}" type="slidenum">
              <a:rPr lang="en-GB" smtClean="0"/>
              <a:t>‹#›</a:t>
            </a:fld>
            <a:endParaRPr lang="en-GB"/>
          </a:p>
        </p:txBody>
      </p:sp>
    </p:spTree>
    <p:extLst>
      <p:ext uri="{BB962C8B-B14F-4D97-AF65-F5344CB8AC3E}">
        <p14:creationId xmlns:p14="http://schemas.microsoft.com/office/powerpoint/2010/main" val="1859070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13A313-3B2E-4845-8CE3-C9876F34EB44}" type="datetimeFigureOut">
              <a:rPr lang="en-GB" smtClean="0"/>
              <a:t>19/11/2024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13AE33-912B-4645-93CA-A011D6A545B6}" type="slidenum">
              <a:rPr lang="en-GB" smtClean="0"/>
              <a:t>‹#›</a:t>
            </a:fld>
            <a:endParaRPr lang="en-GB"/>
          </a:p>
        </p:txBody>
      </p:sp>
    </p:spTree>
    <p:extLst>
      <p:ext uri="{BB962C8B-B14F-4D97-AF65-F5344CB8AC3E}">
        <p14:creationId xmlns:p14="http://schemas.microsoft.com/office/powerpoint/2010/main" val="13682337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BB13A313-3B2E-4845-8CE3-C9876F34EB44}" type="datetimeFigureOut">
              <a:rPr lang="en-GB" smtClean="0"/>
              <a:t>19/11/2024</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9E13AE33-912B-4645-93CA-A011D6A545B6}"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2190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BB13A313-3B2E-4845-8CE3-C9876F34EB44}" type="datetimeFigureOut">
              <a:rPr lang="en-GB" smtClean="0"/>
              <a:t>19/11/2024</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9E13AE33-912B-4645-93CA-A011D6A545B6}"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89258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13A313-3B2E-4845-8CE3-C9876F34EB44}" type="datetimeFigureOut">
              <a:rPr lang="en-GB" smtClean="0"/>
              <a:t>19/11/2024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13AE33-912B-4645-93CA-A011D6A545B6}" type="slidenum">
              <a:rPr lang="en-GB" smtClean="0"/>
              <a:t>‹#›</a:t>
            </a:fld>
            <a:endParaRPr lang="en-GB"/>
          </a:p>
        </p:txBody>
      </p:sp>
    </p:spTree>
    <p:extLst>
      <p:ext uri="{BB962C8B-B14F-4D97-AF65-F5344CB8AC3E}">
        <p14:creationId xmlns:p14="http://schemas.microsoft.com/office/powerpoint/2010/main" val="3624270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13A313-3B2E-4845-8CE3-C9876F34EB44}" type="datetimeFigureOut">
              <a:rPr lang="en-GB" smtClean="0"/>
              <a:t>19/11/2024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13AE33-912B-4645-93CA-A011D6A545B6}" type="slidenum">
              <a:rPr lang="en-GB" smtClean="0"/>
              <a:t>‹#›</a:t>
            </a:fld>
            <a:endParaRPr lang="en-GB"/>
          </a:p>
        </p:txBody>
      </p:sp>
    </p:spTree>
    <p:extLst>
      <p:ext uri="{BB962C8B-B14F-4D97-AF65-F5344CB8AC3E}">
        <p14:creationId xmlns:p14="http://schemas.microsoft.com/office/powerpoint/2010/main" val="86072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BB13A313-3B2E-4845-8CE3-C9876F34EB44}" type="datetimeFigureOut">
              <a:rPr lang="en-GB" smtClean="0"/>
              <a:t>19/11/2024</a:t>
            </a:fld>
            <a:endParaRPr lang="en-GB"/>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9E13AE33-912B-4645-93CA-A011D6A545B6}" type="slidenum">
              <a:rPr lang="en-GB" smtClean="0"/>
              <a:t>‹#›</a:t>
            </a:fld>
            <a:endParaRPr lang="en-GB"/>
          </a:p>
        </p:txBody>
      </p:sp>
    </p:spTree>
    <p:extLst>
      <p:ext uri="{BB962C8B-B14F-4D97-AF65-F5344CB8AC3E}">
        <p14:creationId xmlns:p14="http://schemas.microsoft.com/office/powerpoint/2010/main" val="8638467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4.jpeg"/><Relationship Id="rId7" Type="http://schemas.openxmlformats.org/officeDocument/2006/relationships/diagramColors" Target="../diagrams/colors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8.tmp"/></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1.tmp"/><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2.tmp"/></Relationships>
</file>

<file path=ppt/slides/_rels/slide12.xml.rels><?xml version="1.0" encoding="UTF-8" standalone="yes"?>
<Relationships xmlns="http://schemas.openxmlformats.org/package/2006/relationships"><Relationship Id="rId3" Type="http://schemas.openxmlformats.org/officeDocument/2006/relationships/image" Target="../media/image23.tmp"/><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6.tmp"/><Relationship Id="rId5" Type="http://schemas.openxmlformats.org/officeDocument/2006/relationships/image" Target="../media/image25.tmp"/><Relationship Id="rId4" Type="http://schemas.openxmlformats.org/officeDocument/2006/relationships/image" Target="../media/image24.tmp"/></Relationships>
</file>

<file path=ppt/slides/_rels/slide13.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8.tmp"/></Relationships>
</file>

<file path=ppt/slides/_rels/slide14.xml.rels><?xml version="1.0" encoding="UTF-8" standalone="yes"?>
<Relationships xmlns="http://schemas.openxmlformats.org/package/2006/relationships"><Relationship Id="rId3" Type="http://schemas.openxmlformats.org/officeDocument/2006/relationships/image" Target="../media/image29.tmp"/><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31.tmp"/><Relationship Id="rId4" Type="http://schemas.openxmlformats.org/officeDocument/2006/relationships/image" Target="../media/image30.tmp"/></Relationships>
</file>

<file path=ppt/slides/_rels/slide15.xml.rels><?xml version="1.0" encoding="UTF-8" standalone="yes"?>
<Relationships xmlns="http://schemas.openxmlformats.org/package/2006/relationships"><Relationship Id="rId3" Type="http://schemas.openxmlformats.org/officeDocument/2006/relationships/image" Target="../media/image32.tmp"/><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5.tmp"/><Relationship Id="rId5" Type="http://schemas.openxmlformats.org/officeDocument/2006/relationships/image" Target="../media/image34.tmp"/><Relationship Id="rId4" Type="http://schemas.openxmlformats.org/officeDocument/2006/relationships/image" Target="../media/image33.tmp"/></Relationships>
</file>

<file path=ppt/slides/_rels/slide16.xml.rels><?xml version="1.0" encoding="UTF-8" standalone="yes"?>
<Relationships xmlns="http://schemas.openxmlformats.org/package/2006/relationships"><Relationship Id="rId3" Type="http://schemas.openxmlformats.org/officeDocument/2006/relationships/image" Target="../media/image36.tmp"/><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7.tmp"/></Relationships>
</file>

<file path=ppt/slides/_rels/slide17.xml.rels><?xml version="1.0" encoding="UTF-8" standalone="yes"?>
<Relationships xmlns="http://schemas.openxmlformats.org/package/2006/relationships"><Relationship Id="rId3" Type="http://schemas.openxmlformats.org/officeDocument/2006/relationships/image" Target="../media/image38.tmp"/><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1.tmp"/><Relationship Id="rId5" Type="http://schemas.openxmlformats.org/officeDocument/2006/relationships/image" Target="../media/image40.tmp"/><Relationship Id="rId4" Type="http://schemas.openxmlformats.org/officeDocument/2006/relationships/image" Target="../media/image39.tmp"/></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66F8A2C-B8CF-4B20-9A73-2ADCF63027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gradFill>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Rectangle 9">
            <a:extLst>
              <a:ext uri="{FF2B5EF4-FFF2-40B4-BE49-F238E27FC236}">
                <a16:creationId xmlns:a16="http://schemas.microsoft.com/office/drawing/2014/main" id="{180C23B1-7427-4DF4-BFF1-60CD7E93BC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3">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B5DD78E9-DE0D-47AF-A0DB-F475221E3D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108" y="610955"/>
            <a:ext cx="10927784" cy="563609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4" name="Rectangle 13">
            <a:extLst>
              <a:ext uri="{FF2B5EF4-FFF2-40B4-BE49-F238E27FC236}">
                <a16:creationId xmlns:a16="http://schemas.microsoft.com/office/drawing/2014/main" id="{A118D329-2010-4A15-B57C-429FFAE35B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052" y="777240"/>
            <a:ext cx="10597896" cy="5303520"/>
          </a:xfrm>
          <a:prstGeom prst="rect">
            <a:avLst/>
          </a:prstGeom>
          <a:solidFill>
            <a:schemeClr val="bg1"/>
          </a:solidFill>
          <a:ln w="6350" cap="sq" cmpd="sng" algn="ctr">
            <a:solidFill>
              <a:schemeClr val="tx1">
                <a:lumMod val="75000"/>
                <a:lumOff val="25000"/>
              </a:schemeClr>
            </a:solidFill>
            <a:prstDash val="solid"/>
            <a:miter lim="800000"/>
          </a:ln>
          <a:effectLst/>
        </p:spPr>
      </p:sp>
      <p:sp>
        <p:nvSpPr>
          <p:cNvPr id="2" name="Title 1"/>
          <p:cNvSpPr>
            <a:spLocks noGrp="1"/>
          </p:cNvSpPr>
          <p:nvPr>
            <p:ph type="ctrTitle"/>
          </p:nvPr>
        </p:nvSpPr>
        <p:spPr>
          <a:xfrm>
            <a:off x="1263520" y="1272800"/>
            <a:ext cx="6544620" cy="4312402"/>
          </a:xfrm>
        </p:spPr>
        <p:txBody>
          <a:bodyPr anchor="ctr">
            <a:normAutofit/>
          </a:bodyPr>
          <a:lstStyle/>
          <a:p>
            <a:pPr algn="r"/>
            <a:r>
              <a:rPr lang="en-GB" sz="6800">
                <a:solidFill>
                  <a:schemeClr val="tx1"/>
                </a:solidFill>
              </a:rPr>
              <a:t>Maths at Hazlemere</a:t>
            </a:r>
          </a:p>
        </p:txBody>
      </p:sp>
      <p:sp>
        <p:nvSpPr>
          <p:cNvPr id="3" name="Subtitle 2"/>
          <p:cNvSpPr>
            <a:spLocks noGrp="1"/>
          </p:cNvSpPr>
          <p:nvPr>
            <p:ph type="subTitle" idx="1"/>
          </p:nvPr>
        </p:nvSpPr>
        <p:spPr>
          <a:xfrm>
            <a:off x="8473440" y="1272800"/>
            <a:ext cx="2481307" cy="4312402"/>
          </a:xfrm>
        </p:spPr>
        <p:txBody>
          <a:bodyPr anchor="ctr">
            <a:normAutofit/>
          </a:bodyPr>
          <a:lstStyle/>
          <a:p>
            <a:pPr algn="l">
              <a:spcAft>
                <a:spcPts val="600"/>
              </a:spcAft>
            </a:pPr>
            <a:r>
              <a:rPr lang="en-GB" sz="2000" dirty="0"/>
              <a:t>November 2024</a:t>
            </a:r>
          </a:p>
        </p:txBody>
      </p:sp>
      <p:cxnSp>
        <p:nvCxnSpPr>
          <p:cNvPr id="16" name="Straight Connector 15">
            <a:extLst>
              <a:ext uri="{FF2B5EF4-FFF2-40B4-BE49-F238E27FC236}">
                <a16:creationId xmlns:a16="http://schemas.microsoft.com/office/drawing/2014/main" id="{994262BC-EE98-4BD6-82DB-4955E8DCC2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2" y="2057401"/>
            <a:ext cx="0" cy="274320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61497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D0697-73D6-B95C-4A75-7F4F537EB17F}"/>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D0EEC989-D437-C0A0-AD8A-B63491908E5E}"/>
              </a:ext>
            </a:extLst>
          </p:cNvPr>
          <p:cNvSpPr>
            <a:spLocks noGrp="1"/>
          </p:cNvSpPr>
          <p:nvPr>
            <p:ph idx="1"/>
          </p:nvPr>
        </p:nvSpPr>
        <p:spPr/>
        <p:txBody>
          <a:bodyPr vert="horz" lIns="91440" tIns="45720" rIns="91440" bIns="45720" rtlCol="0" anchor="t">
            <a:normAutofit lnSpcReduction="10000"/>
          </a:bodyPr>
          <a:lstStyle/>
          <a:p>
            <a:pPr>
              <a:buClr>
                <a:srgbClr val="262626"/>
              </a:buClr>
            </a:pPr>
            <a:r>
              <a:rPr lang="en-US" sz="3600" dirty="0">
                <a:latin typeface="Calibri"/>
                <a:ea typeface="Calibri"/>
                <a:cs typeface="Calibri"/>
              </a:rPr>
              <a:t>Give you an insight into how </a:t>
            </a:r>
            <a:r>
              <a:rPr lang="en-US" sz="3600" dirty="0" err="1">
                <a:latin typeface="Calibri"/>
                <a:ea typeface="Calibri"/>
                <a:cs typeface="Calibri"/>
              </a:rPr>
              <a:t>maths</a:t>
            </a:r>
            <a:r>
              <a:rPr lang="en-US" sz="3600" dirty="0">
                <a:latin typeface="Calibri"/>
                <a:ea typeface="Calibri"/>
                <a:cs typeface="Calibri"/>
              </a:rPr>
              <a:t> is taught at Hazlemere, </a:t>
            </a:r>
            <a:endParaRPr lang="en-US" sz="3600" dirty="0">
              <a:latin typeface="Century Gothic" panose="020B0502020202020204"/>
              <a:ea typeface="Calibri"/>
              <a:cs typeface="Calibri"/>
            </a:endParaRPr>
          </a:p>
          <a:p>
            <a:pPr>
              <a:buClr>
                <a:srgbClr val="262626"/>
              </a:buClr>
            </a:pPr>
            <a:r>
              <a:rPr lang="en-US" sz="3600" dirty="0">
                <a:latin typeface="Calibri"/>
                <a:ea typeface="Calibri"/>
                <a:cs typeface="Calibri"/>
              </a:rPr>
              <a:t>To share the different methods of learning</a:t>
            </a:r>
          </a:p>
          <a:p>
            <a:pPr>
              <a:buClr>
                <a:srgbClr val="262626"/>
              </a:buClr>
            </a:pPr>
            <a:r>
              <a:rPr lang="en-US" sz="3600" dirty="0">
                <a:latin typeface="Calibri"/>
                <a:ea typeface="Calibri"/>
                <a:cs typeface="Calibri"/>
              </a:rPr>
              <a:t>To see how </a:t>
            </a:r>
            <a:r>
              <a:rPr lang="en-US" sz="3600" dirty="0" err="1">
                <a:latin typeface="Calibri"/>
                <a:ea typeface="Calibri"/>
                <a:cs typeface="Calibri"/>
              </a:rPr>
              <a:t>maths</a:t>
            </a:r>
            <a:r>
              <a:rPr lang="en-US" sz="3600" dirty="0">
                <a:latin typeface="Calibri"/>
                <a:ea typeface="Calibri"/>
                <a:cs typeface="Calibri"/>
              </a:rPr>
              <a:t> learning progresses through the school</a:t>
            </a:r>
          </a:p>
          <a:p>
            <a:pPr>
              <a:buClr>
                <a:srgbClr val="262626"/>
              </a:buClr>
            </a:pPr>
            <a:r>
              <a:rPr lang="en-US" sz="3600" dirty="0">
                <a:latin typeface="Calibri"/>
                <a:ea typeface="Calibri"/>
                <a:cs typeface="Calibri"/>
              </a:rPr>
              <a:t>To take away some ideas of how you can support your child at home. </a:t>
            </a:r>
            <a:endParaRPr lang="en-US" sz="3600"/>
          </a:p>
        </p:txBody>
      </p:sp>
    </p:spTree>
    <p:extLst>
      <p:ext uri="{BB962C8B-B14F-4D97-AF65-F5344CB8AC3E}">
        <p14:creationId xmlns:p14="http://schemas.microsoft.com/office/powerpoint/2010/main" val="1032660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55F7F3-3A58-4BBB-95C7-CF706F9FFA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AE3D314-6F93-4D91-8C0F-E92657F465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2"/>
          </a:solidFill>
          <a:ln w="6350" cap="flat" cmpd="sng" algn="ctr">
            <a:noFill/>
            <a:prstDash val="solid"/>
          </a:ln>
          <a:effectLst>
            <a:softEdge rad="0"/>
          </a:effectLst>
        </p:spPr>
      </p:sp>
      <p:sp>
        <p:nvSpPr>
          <p:cNvPr id="2" name="Title 1"/>
          <p:cNvSpPr>
            <a:spLocks noGrp="1"/>
          </p:cNvSpPr>
          <p:nvPr>
            <p:ph type="title"/>
          </p:nvPr>
        </p:nvSpPr>
        <p:spPr>
          <a:xfrm>
            <a:off x="573409" y="559477"/>
            <a:ext cx="3765200" cy="5709931"/>
          </a:xfrm>
        </p:spPr>
        <p:txBody>
          <a:bodyPr>
            <a:normAutofit/>
          </a:bodyPr>
          <a:lstStyle/>
          <a:p>
            <a:pPr algn="ctr"/>
            <a:r>
              <a:rPr lang="en-GB" dirty="0"/>
              <a:t>National Curriculum </a:t>
            </a:r>
            <a:endParaRPr lang="en-GB"/>
          </a:p>
        </p:txBody>
      </p:sp>
      <p:graphicFrame>
        <p:nvGraphicFramePr>
          <p:cNvPr id="5" name="Content Placeholder 2">
            <a:extLst>
              <a:ext uri="{FF2B5EF4-FFF2-40B4-BE49-F238E27FC236}">
                <a16:creationId xmlns:a16="http://schemas.microsoft.com/office/drawing/2014/main" id="{2D1BE365-12D9-9C0D-4891-FC59EB894C4E}"/>
              </a:ext>
            </a:extLst>
          </p:cNvPr>
          <p:cNvGraphicFramePr>
            <a:graphicFrameLocks noGrp="1"/>
          </p:cNvGraphicFramePr>
          <p:nvPr>
            <p:ph idx="1"/>
            <p:extLst>
              <p:ext uri="{D42A27DB-BD31-4B8C-83A1-F6EECF244321}">
                <p14:modId xmlns:p14="http://schemas.microsoft.com/office/powerpoint/2010/main" val="3699070082"/>
              </p:ext>
            </p:extLst>
          </p:nvPr>
        </p:nvGraphicFramePr>
        <p:xfrm>
          <a:off x="4759054" y="242863"/>
          <a:ext cx="7247729" cy="62073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36024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E9B969E-CD96-4162-BA90-449BBDA95E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23162" cy="6858000"/>
          </a:xfrm>
          <a:prstGeom prst="rect">
            <a:avLst/>
          </a:prstGeom>
          <a:solidFill>
            <a:schemeClr val="accent1"/>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6B6401A4-FEE5-4976-857C-1FD0CDB2E2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3162" y="0"/>
            <a:ext cx="816874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cell phone&#10;&#10;Description automatically generated">
            <a:extLst>
              <a:ext uri="{FF2B5EF4-FFF2-40B4-BE49-F238E27FC236}">
                <a16:creationId xmlns:a16="http://schemas.microsoft.com/office/drawing/2014/main" id="{2332F0A5-D353-CD95-838C-ECE836ED9450}"/>
              </a:ext>
            </a:extLst>
          </p:cNvPr>
          <p:cNvPicPr>
            <a:picLocks noChangeAspect="1"/>
          </p:cNvPicPr>
          <p:nvPr/>
        </p:nvPicPr>
        <p:blipFill>
          <a:blip r:embed="rId2"/>
          <a:stretch>
            <a:fillRect/>
          </a:stretch>
        </p:blipFill>
        <p:spPr>
          <a:xfrm>
            <a:off x="5847106" y="643468"/>
            <a:ext cx="4520853" cy="5410202"/>
          </a:xfrm>
          <a:prstGeom prst="rect">
            <a:avLst/>
          </a:prstGeom>
        </p:spPr>
      </p:pic>
      <p:sp>
        <p:nvSpPr>
          <p:cNvPr id="13" name="Rectangle 12">
            <a:extLst>
              <a:ext uri="{FF2B5EF4-FFF2-40B4-BE49-F238E27FC236}">
                <a16:creationId xmlns:a16="http://schemas.microsoft.com/office/drawing/2014/main" id="{047AF1DF-6993-45FB-92A5-C36B1A680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25029" cy="6858000"/>
          </a:xfrm>
          <a:prstGeom prst="rect">
            <a:avLst/>
          </a:prstGeom>
          <a:blipFill dpi="0" rotWithShape="1">
            <a:blip r:embed="rId3">
              <a:alphaModFix amt="6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A715BED-2A62-1AAE-991C-6BCF6E59D426}"/>
              </a:ext>
            </a:extLst>
          </p:cNvPr>
          <p:cNvSpPr>
            <a:spLocks noGrp="1"/>
          </p:cNvSpPr>
          <p:nvPr>
            <p:ph type="title"/>
          </p:nvPr>
        </p:nvSpPr>
        <p:spPr>
          <a:xfrm>
            <a:off x="847236" y="814136"/>
            <a:ext cx="2888344" cy="1428737"/>
          </a:xfrm>
        </p:spPr>
        <p:txBody>
          <a:bodyPr>
            <a:normAutofit/>
          </a:bodyPr>
          <a:lstStyle/>
          <a:p>
            <a:r>
              <a:rPr lang="en-US" sz="4000" dirty="0">
                <a:solidFill>
                  <a:srgbClr val="FFFFFF"/>
                </a:solidFill>
              </a:rPr>
              <a:t>Mastery Approach</a:t>
            </a:r>
            <a:r>
              <a:rPr lang="en-US" sz="3200" dirty="0">
                <a:solidFill>
                  <a:srgbClr val="FFFFFF"/>
                </a:solidFill>
              </a:rPr>
              <a:t> </a:t>
            </a:r>
          </a:p>
        </p:txBody>
      </p:sp>
      <p:pic>
        <p:nvPicPr>
          <p:cNvPr id="6" name="Picture 5" descr="A diagram of a teaching process&#10;&#10;Description automatically generated">
            <a:extLst>
              <a:ext uri="{FF2B5EF4-FFF2-40B4-BE49-F238E27FC236}">
                <a16:creationId xmlns:a16="http://schemas.microsoft.com/office/drawing/2014/main" id="{630215B2-807C-DEB6-9EB6-19F62F708037}"/>
              </a:ext>
            </a:extLst>
          </p:cNvPr>
          <p:cNvPicPr>
            <a:picLocks noChangeAspect="1"/>
          </p:cNvPicPr>
          <p:nvPr/>
        </p:nvPicPr>
        <p:blipFill>
          <a:blip r:embed="rId4"/>
          <a:stretch>
            <a:fillRect/>
          </a:stretch>
        </p:blipFill>
        <p:spPr>
          <a:xfrm>
            <a:off x="153580" y="2767647"/>
            <a:ext cx="4682436" cy="3517349"/>
          </a:xfrm>
          <a:prstGeom prst="rect">
            <a:avLst/>
          </a:prstGeom>
        </p:spPr>
      </p:pic>
    </p:spTree>
    <p:extLst>
      <p:ext uri="{BB962C8B-B14F-4D97-AF65-F5344CB8AC3E}">
        <p14:creationId xmlns:p14="http://schemas.microsoft.com/office/powerpoint/2010/main" val="18712128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642594"/>
            <a:ext cx="10058400" cy="1371600"/>
          </a:xfrm>
        </p:spPr>
        <p:txBody>
          <a:bodyPr>
            <a:normAutofit/>
          </a:bodyPr>
          <a:lstStyle/>
          <a:p>
            <a:pPr algn="ctr"/>
            <a:r>
              <a:rPr lang="en-GB"/>
              <a:t>Daily Maths</a:t>
            </a:r>
          </a:p>
        </p:txBody>
      </p:sp>
      <p:graphicFrame>
        <p:nvGraphicFramePr>
          <p:cNvPr id="5" name="Content Placeholder 2">
            <a:extLst>
              <a:ext uri="{FF2B5EF4-FFF2-40B4-BE49-F238E27FC236}">
                <a16:creationId xmlns:a16="http://schemas.microsoft.com/office/drawing/2014/main" id="{81ECD59C-C3FC-1D03-C1BF-15224DD7F41C}"/>
              </a:ext>
            </a:extLst>
          </p:cNvPr>
          <p:cNvGraphicFramePr>
            <a:graphicFrameLocks noGrp="1"/>
          </p:cNvGraphicFramePr>
          <p:nvPr>
            <p:ph idx="1"/>
            <p:extLst>
              <p:ext uri="{D42A27DB-BD31-4B8C-83A1-F6EECF244321}">
                <p14:modId xmlns:p14="http://schemas.microsoft.com/office/powerpoint/2010/main" val="3409548110"/>
              </p:ext>
            </p:extLst>
          </p:nvPr>
        </p:nvGraphicFramePr>
        <p:xfrm>
          <a:off x="314697" y="644219"/>
          <a:ext cx="11552710" cy="47548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91538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455F7F3-3A58-4BBB-95C7-CF706F9FFA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AE3D314-6F93-4D91-8C0F-E92657F465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2"/>
          </a:solidFill>
          <a:ln w="6350" cap="flat" cmpd="sng" algn="ctr">
            <a:noFill/>
            <a:prstDash val="solid"/>
          </a:ln>
          <a:effectLst>
            <a:softEdge rad="0"/>
          </a:effectLst>
        </p:spPr>
      </p:sp>
      <p:sp>
        <p:nvSpPr>
          <p:cNvPr id="5" name="Title 4"/>
          <p:cNvSpPr>
            <a:spLocks noGrp="1"/>
          </p:cNvSpPr>
          <p:nvPr>
            <p:ph type="title"/>
          </p:nvPr>
        </p:nvSpPr>
        <p:spPr>
          <a:xfrm>
            <a:off x="561864" y="236204"/>
            <a:ext cx="3765200" cy="5709931"/>
          </a:xfrm>
        </p:spPr>
        <p:txBody>
          <a:bodyPr>
            <a:normAutofit/>
          </a:bodyPr>
          <a:lstStyle/>
          <a:p>
            <a:pPr algn="ctr"/>
            <a:r>
              <a:rPr lang="en-GB" sz="3400" u="sng" dirty="0"/>
              <a:t>Multiple Representations </a:t>
            </a:r>
            <a:r>
              <a:rPr lang="en-GB" sz="3400" u="sng"/>
              <a:t>For All</a:t>
            </a:r>
            <a:br>
              <a:rPr lang="en-GB" sz="3400" u="sng" dirty="0"/>
            </a:br>
            <a:br>
              <a:rPr lang="en-GB" sz="3400" u="sng" dirty="0"/>
            </a:br>
            <a:br>
              <a:rPr lang="en-GB" sz="3400" u="sng" dirty="0"/>
            </a:br>
            <a:br>
              <a:rPr lang="en-GB" sz="3400" u="sng" dirty="0"/>
            </a:br>
            <a:br>
              <a:rPr lang="en-GB" sz="3400" u="sng" dirty="0"/>
            </a:br>
            <a:br>
              <a:rPr lang="en-GB" sz="3400" u="sng" dirty="0"/>
            </a:br>
            <a:br>
              <a:rPr lang="en-GB" sz="3400" dirty="0"/>
            </a:br>
            <a:endParaRPr lang="en-GB" sz="3400"/>
          </a:p>
        </p:txBody>
      </p:sp>
      <p:graphicFrame>
        <p:nvGraphicFramePr>
          <p:cNvPr id="8" name="Content Placeholder 5">
            <a:extLst>
              <a:ext uri="{FF2B5EF4-FFF2-40B4-BE49-F238E27FC236}">
                <a16:creationId xmlns:a16="http://schemas.microsoft.com/office/drawing/2014/main" id="{28DD3C4C-99D8-8AC0-2DC0-50C5ED1E3343}"/>
              </a:ext>
            </a:extLst>
          </p:cNvPr>
          <p:cNvGraphicFramePr>
            <a:graphicFrameLocks noGrp="1"/>
          </p:cNvGraphicFramePr>
          <p:nvPr>
            <p:ph idx="1"/>
            <p:extLst>
              <p:ext uri="{D42A27DB-BD31-4B8C-83A1-F6EECF244321}">
                <p14:modId xmlns:p14="http://schemas.microsoft.com/office/powerpoint/2010/main" val="1991412719"/>
              </p:ext>
            </p:extLst>
          </p:nvPr>
        </p:nvGraphicFramePr>
        <p:xfrm>
          <a:off x="4762306" y="235221"/>
          <a:ext cx="7291635" cy="63737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6" name="Picture 65" descr="Concrete Pictorial Abstract (CPA)- A Guide for Primary School Teachers">
            <a:extLst>
              <a:ext uri="{FF2B5EF4-FFF2-40B4-BE49-F238E27FC236}">
                <a16:creationId xmlns:a16="http://schemas.microsoft.com/office/drawing/2014/main" id="{5BD609DA-2A8D-E7E5-78F5-2B9D15889747}"/>
              </a:ext>
            </a:extLst>
          </p:cNvPr>
          <p:cNvPicPr>
            <a:picLocks noChangeAspect="1"/>
          </p:cNvPicPr>
          <p:nvPr/>
        </p:nvPicPr>
        <p:blipFill>
          <a:blip r:embed="rId8"/>
          <a:srcRect l="6088" r="7453" b="2330"/>
          <a:stretch/>
        </p:blipFill>
        <p:spPr>
          <a:xfrm>
            <a:off x="233218" y="2531828"/>
            <a:ext cx="4827298" cy="4086772"/>
          </a:xfrm>
          <a:prstGeom prst="rect">
            <a:avLst/>
          </a:prstGeom>
        </p:spPr>
      </p:pic>
    </p:spTree>
    <p:extLst>
      <p:ext uri="{BB962C8B-B14F-4D97-AF65-F5344CB8AC3E}">
        <p14:creationId xmlns:p14="http://schemas.microsoft.com/office/powerpoint/2010/main" val="26948830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umber Cards 1-20 Deck of Cards - Hearts with Numbers | A Wellspring"/>
          <p:cNvPicPr>
            <a:picLocks noChangeAspect="1" noChangeArrowheads="1"/>
          </p:cNvPicPr>
          <p:nvPr/>
        </p:nvPicPr>
        <p:blipFill>
          <a:blip r:embed="rId3">
            <a:extLst>
              <a:ext uri="{28A0092B-C50C-407E-A947-70E740481C1C}">
                <a14:useLocalDpi xmlns:a14="http://schemas.microsoft.com/office/drawing/2010/main" val="0"/>
              </a:ext>
            </a:extLst>
          </a:blip>
          <a:srcRect b="50422"/>
          <a:stretch/>
        </p:blipFill>
        <p:spPr bwMode="auto">
          <a:xfrm>
            <a:off x="7613461" y="382547"/>
            <a:ext cx="4263524" cy="163375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fontScale="90000"/>
          </a:bodyPr>
          <a:lstStyle/>
          <a:p>
            <a:r>
              <a:rPr lang="en-GB" dirty="0"/>
              <a:t>Number at the Heart</a:t>
            </a:r>
            <a:br>
              <a:rPr lang="en-GB" dirty="0"/>
            </a:br>
            <a:endParaRPr lang="en-GB" dirty="0"/>
          </a:p>
        </p:txBody>
      </p:sp>
      <p:graphicFrame>
        <p:nvGraphicFramePr>
          <p:cNvPr id="1030" name="Content Placeholder 2">
            <a:extLst>
              <a:ext uri="{FF2B5EF4-FFF2-40B4-BE49-F238E27FC236}">
                <a16:creationId xmlns:a16="http://schemas.microsoft.com/office/drawing/2014/main" id="{4ADF1DB2-CA53-8F6F-C86F-A4A173487735}"/>
              </a:ext>
            </a:extLst>
          </p:cNvPr>
          <p:cNvGraphicFramePr>
            <a:graphicFrameLocks noGrp="1"/>
          </p:cNvGraphicFramePr>
          <p:nvPr>
            <p:ph idx="1"/>
            <p:extLst>
              <p:ext uri="{D42A27DB-BD31-4B8C-83A1-F6EECF244321}">
                <p14:modId xmlns:p14="http://schemas.microsoft.com/office/powerpoint/2010/main" val="1390604344"/>
              </p:ext>
            </p:extLst>
          </p:nvPr>
        </p:nvGraphicFramePr>
        <p:xfrm>
          <a:off x="413903" y="-310182"/>
          <a:ext cx="11580469" cy="66615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extBox 2">
            <a:extLst>
              <a:ext uri="{FF2B5EF4-FFF2-40B4-BE49-F238E27FC236}">
                <a16:creationId xmlns:a16="http://schemas.microsoft.com/office/drawing/2014/main" id="{35467205-5C62-3C48-3490-981195CF6BBE}"/>
              </a:ext>
            </a:extLst>
          </p:cNvPr>
          <p:cNvSpPr txBox="1"/>
          <p:nvPr/>
        </p:nvSpPr>
        <p:spPr>
          <a:xfrm>
            <a:off x="1067875" y="4367023"/>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t>Number bonds to 10, 20 or 100</a:t>
            </a:r>
            <a:endParaRPr lang="en-US"/>
          </a:p>
        </p:txBody>
      </p:sp>
      <p:sp>
        <p:nvSpPr>
          <p:cNvPr id="4" name="TextBox 3">
            <a:extLst>
              <a:ext uri="{FF2B5EF4-FFF2-40B4-BE49-F238E27FC236}">
                <a16:creationId xmlns:a16="http://schemas.microsoft.com/office/drawing/2014/main" id="{29F6D3BB-2D18-6529-DFD3-23F6349493AA}"/>
              </a:ext>
            </a:extLst>
          </p:cNvPr>
          <p:cNvSpPr txBox="1"/>
          <p:nvPr/>
        </p:nvSpPr>
        <p:spPr>
          <a:xfrm>
            <a:off x="3814863" y="5064468"/>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More than or less than </a:t>
            </a:r>
          </a:p>
        </p:txBody>
      </p:sp>
      <p:sp>
        <p:nvSpPr>
          <p:cNvPr id="5" name="TextBox 4">
            <a:extLst>
              <a:ext uri="{FF2B5EF4-FFF2-40B4-BE49-F238E27FC236}">
                <a16:creationId xmlns:a16="http://schemas.microsoft.com/office/drawing/2014/main" id="{430B98B5-583B-0803-E99E-B9979A83E684}"/>
              </a:ext>
            </a:extLst>
          </p:cNvPr>
          <p:cNvSpPr txBox="1"/>
          <p:nvPr/>
        </p:nvSpPr>
        <p:spPr>
          <a:xfrm>
            <a:off x="1081466" y="5477073"/>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Ordinal numbers </a:t>
            </a:r>
          </a:p>
        </p:txBody>
      </p:sp>
      <p:sp>
        <p:nvSpPr>
          <p:cNvPr id="6" name="TextBox 5">
            <a:extLst>
              <a:ext uri="{FF2B5EF4-FFF2-40B4-BE49-F238E27FC236}">
                <a16:creationId xmlns:a16="http://schemas.microsoft.com/office/drawing/2014/main" id="{D368368A-D5A6-6465-8316-17D4669E2F86}"/>
              </a:ext>
            </a:extLst>
          </p:cNvPr>
          <p:cNvSpPr txBox="1"/>
          <p:nvPr/>
        </p:nvSpPr>
        <p:spPr>
          <a:xfrm>
            <a:off x="5776915" y="5839677"/>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t>Counting – </a:t>
            </a:r>
            <a:r>
              <a:rPr lang="en-US" dirty="0" err="1"/>
              <a:t>recognising</a:t>
            </a:r>
            <a:r>
              <a:rPr lang="en-US" dirty="0"/>
              <a:t> patterns</a:t>
            </a:r>
          </a:p>
        </p:txBody>
      </p:sp>
      <p:sp>
        <p:nvSpPr>
          <p:cNvPr id="7" name="TextBox 6">
            <a:extLst>
              <a:ext uri="{FF2B5EF4-FFF2-40B4-BE49-F238E27FC236}">
                <a16:creationId xmlns:a16="http://schemas.microsoft.com/office/drawing/2014/main" id="{AA2FD99E-C3C3-7995-E669-AA5A61150366}"/>
              </a:ext>
            </a:extLst>
          </p:cNvPr>
          <p:cNvSpPr txBox="1"/>
          <p:nvPr/>
        </p:nvSpPr>
        <p:spPr>
          <a:xfrm>
            <a:off x="4820272" y="4183896"/>
            <a:ext cx="5029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err="1"/>
              <a:t>Subitising</a:t>
            </a:r>
            <a:r>
              <a:rPr lang="en-US" dirty="0"/>
              <a:t> – </a:t>
            </a:r>
            <a:r>
              <a:rPr lang="en-US" err="1"/>
              <a:t>recognising</a:t>
            </a:r>
            <a:r>
              <a:rPr lang="en-US" dirty="0"/>
              <a:t> numbers without counting</a:t>
            </a:r>
            <a:endParaRPr lang="en-US"/>
          </a:p>
        </p:txBody>
      </p:sp>
      <p:sp>
        <p:nvSpPr>
          <p:cNvPr id="16" name="TextBox 15">
            <a:extLst>
              <a:ext uri="{FF2B5EF4-FFF2-40B4-BE49-F238E27FC236}">
                <a16:creationId xmlns:a16="http://schemas.microsoft.com/office/drawing/2014/main" id="{8A53A027-21D5-C609-A0DE-9D6F7EE348C2}"/>
              </a:ext>
            </a:extLst>
          </p:cNvPr>
          <p:cNvSpPr txBox="1"/>
          <p:nvPr/>
        </p:nvSpPr>
        <p:spPr>
          <a:xfrm>
            <a:off x="8825586" y="4832982"/>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t>Recall multiplication and division facts including doubles and halves</a:t>
            </a:r>
            <a:endParaRPr lang="en-US"/>
          </a:p>
        </p:txBody>
      </p:sp>
    </p:spTree>
    <p:extLst>
      <p:ext uri="{BB962C8B-B14F-4D97-AF65-F5344CB8AC3E}">
        <p14:creationId xmlns:p14="http://schemas.microsoft.com/office/powerpoint/2010/main" val="527513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4B19E-DE9C-AC12-F36F-E3DE62356EF4}"/>
              </a:ext>
            </a:extLst>
          </p:cNvPr>
          <p:cNvSpPr>
            <a:spLocks noGrp="1"/>
          </p:cNvSpPr>
          <p:nvPr>
            <p:ph type="title"/>
          </p:nvPr>
        </p:nvSpPr>
        <p:spPr>
          <a:xfrm>
            <a:off x="920663" y="444265"/>
            <a:ext cx="10058400" cy="1371600"/>
          </a:xfrm>
        </p:spPr>
        <p:txBody>
          <a:bodyPr/>
          <a:lstStyle/>
          <a:p>
            <a:r>
              <a:rPr lang="en-US"/>
              <a:t>Early Maths </a:t>
            </a:r>
          </a:p>
        </p:txBody>
      </p:sp>
      <p:sp>
        <p:nvSpPr>
          <p:cNvPr id="3" name="Content Placeholder 2">
            <a:extLst>
              <a:ext uri="{FF2B5EF4-FFF2-40B4-BE49-F238E27FC236}">
                <a16:creationId xmlns:a16="http://schemas.microsoft.com/office/drawing/2014/main" id="{466BF5A8-98D3-EB02-E352-D4CFE0C95A2C}"/>
              </a:ext>
            </a:extLst>
          </p:cNvPr>
          <p:cNvSpPr>
            <a:spLocks noGrp="1"/>
          </p:cNvSpPr>
          <p:nvPr>
            <p:ph idx="1"/>
          </p:nvPr>
        </p:nvSpPr>
        <p:spPr>
          <a:xfrm>
            <a:off x="628390" y="1581202"/>
            <a:ext cx="11164864" cy="3931920"/>
          </a:xfrm>
        </p:spPr>
        <p:txBody>
          <a:bodyPr vert="horz" lIns="91440" tIns="45720" rIns="91440" bIns="45720" rtlCol="0" anchor="t">
            <a:noAutofit/>
          </a:bodyPr>
          <a:lstStyle/>
          <a:p>
            <a:pPr>
              <a:buClr>
                <a:srgbClr val="262626"/>
              </a:buClr>
            </a:pPr>
            <a:r>
              <a:rPr lang="en-US" sz="2400" dirty="0">
                <a:ea typeface="+mn-lt"/>
                <a:cs typeface="+mn-lt"/>
              </a:rPr>
              <a:t>Children learn to count confidently, develop a deep understanding of the numbers to 10, the relationships between them and the patterns within those numbers.</a:t>
            </a:r>
            <a:endParaRPr lang="en-US" sz="2400" dirty="0"/>
          </a:p>
          <a:p>
            <a:pPr>
              <a:buClr>
                <a:srgbClr val="262626"/>
              </a:buClr>
            </a:pPr>
            <a:r>
              <a:rPr lang="en-US" sz="2400" dirty="0">
                <a:ea typeface="+mn-lt"/>
                <a:cs typeface="+mn-lt"/>
              </a:rPr>
              <a:t>Frequent and varied opportunities are provided to build and apply this understanding - such as using manipulatives, including small pebbles and tens frames for </a:t>
            </a:r>
            <a:r>
              <a:rPr lang="en-US" sz="2400" dirty="0" err="1">
                <a:ea typeface="+mn-lt"/>
                <a:cs typeface="+mn-lt"/>
              </a:rPr>
              <a:t>organising</a:t>
            </a:r>
            <a:r>
              <a:rPr lang="en-US" sz="2400" dirty="0">
                <a:ea typeface="+mn-lt"/>
                <a:cs typeface="+mn-lt"/>
              </a:rPr>
              <a:t> counting - children develop a secure base of knowledge and vocabulary from which mastery of mathematics is built. </a:t>
            </a:r>
            <a:endParaRPr lang="en-US" sz="2400"/>
          </a:p>
          <a:p>
            <a:pPr>
              <a:buClr>
                <a:srgbClr val="262626"/>
              </a:buClr>
            </a:pPr>
            <a:r>
              <a:rPr lang="en-US" sz="2400">
                <a:ea typeface="+mn-lt"/>
                <a:cs typeface="+mn-lt"/>
              </a:rPr>
              <a:t> Throughout the early years, t is important that children develop positive </a:t>
            </a:r>
            <a:r>
              <a:rPr lang="en-US" sz="2400" dirty="0">
                <a:ea typeface="+mn-lt"/>
                <a:cs typeface="+mn-lt"/>
              </a:rPr>
              <a:t>attitudes and interests in mathematics, look for patterns and relationships, spot connections, ‘have a go’, talk to adults and peers about what they notice and not be afraid to make mistakes.</a:t>
            </a:r>
            <a:endParaRPr lang="en-US" sz="2400"/>
          </a:p>
        </p:txBody>
      </p:sp>
    </p:spTree>
    <p:extLst>
      <p:ext uri="{BB962C8B-B14F-4D97-AF65-F5344CB8AC3E}">
        <p14:creationId xmlns:p14="http://schemas.microsoft.com/office/powerpoint/2010/main" val="1841231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0565" y="222181"/>
            <a:ext cx="10058400" cy="1371600"/>
          </a:xfrm>
        </p:spPr>
        <p:txBody>
          <a:bodyPr/>
          <a:lstStyle/>
          <a:p>
            <a:r>
              <a:rPr lang="en-GB" dirty="0"/>
              <a:t>Addition </a:t>
            </a:r>
          </a:p>
        </p:txBody>
      </p:sp>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363" y="1479862"/>
            <a:ext cx="4665472" cy="3029076"/>
          </a:xfrm>
          <a:prstGeom prst="rect">
            <a:avLst/>
          </a:prstGeom>
        </p:spPr>
      </p:pic>
      <p:pic>
        <p:nvPicPr>
          <p:cNvPr id="7" name="Picture 6"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2525" y="1193877"/>
            <a:ext cx="5086096" cy="5329682"/>
          </a:xfrm>
          <a:prstGeom prst="rect">
            <a:avLst/>
          </a:prstGeom>
        </p:spPr>
      </p:pic>
      <p:sp>
        <p:nvSpPr>
          <p:cNvPr id="8" name="Content Placeholder 7"/>
          <p:cNvSpPr>
            <a:spLocks noGrp="1"/>
          </p:cNvSpPr>
          <p:nvPr>
            <p:ph idx="1"/>
          </p:nvPr>
        </p:nvSpPr>
        <p:spPr>
          <a:xfrm>
            <a:off x="8949559" y="577018"/>
            <a:ext cx="10058400" cy="3931920"/>
          </a:xfrm>
        </p:spPr>
        <p:txBody>
          <a:bodyPr/>
          <a:lstStyle/>
          <a:p>
            <a:pPr marL="0" lvl="0" indent="0">
              <a:spcBef>
                <a:spcPts val="0"/>
              </a:spcBef>
              <a:buClrTx/>
              <a:buNone/>
            </a:pPr>
            <a:r>
              <a:rPr lang="en-GB" sz="3200" b="1" dirty="0">
                <a:solidFill>
                  <a:srgbClr val="FF0000"/>
                </a:solidFill>
              </a:rPr>
              <a:t>Year 2</a:t>
            </a:r>
          </a:p>
          <a:p>
            <a:endParaRPr lang="en-GB" dirty="0"/>
          </a:p>
        </p:txBody>
      </p:sp>
      <p:sp>
        <p:nvSpPr>
          <p:cNvPr id="9" name="Rectangle 8"/>
          <p:cNvSpPr/>
          <p:nvPr/>
        </p:nvSpPr>
        <p:spPr>
          <a:xfrm>
            <a:off x="3122069" y="771336"/>
            <a:ext cx="1449436" cy="584775"/>
          </a:xfrm>
          <a:prstGeom prst="rect">
            <a:avLst/>
          </a:prstGeom>
        </p:spPr>
        <p:txBody>
          <a:bodyPr wrap="none">
            <a:spAutoFit/>
          </a:bodyPr>
          <a:lstStyle/>
          <a:p>
            <a:pPr lvl="0"/>
            <a:r>
              <a:rPr lang="en-GB" sz="3200" b="1" dirty="0">
                <a:solidFill>
                  <a:srgbClr val="FF0000"/>
                </a:solidFill>
              </a:rPr>
              <a:t>Year 1</a:t>
            </a:r>
          </a:p>
        </p:txBody>
      </p:sp>
    </p:spTree>
    <p:extLst>
      <p:ext uri="{BB962C8B-B14F-4D97-AF65-F5344CB8AC3E}">
        <p14:creationId xmlns:p14="http://schemas.microsoft.com/office/powerpoint/2010/main" val="14487282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68301" y="344853"/>
            <a:ext cx="8943865" cy="2938584"/>
          </a:xfrm>
          <a:prstGeom prst="rect">
            <a:avLst/>
          </a:prstGeom>
        </p:spPr>
      </p:pic>
      <p:pic>
        <p:nvPicPr>
          <p:cNvPr id="3" name="Picture 2"/>
          <p:cNvPicPr>
            <a:picLocks noChangeAspect="1"/>
          </p:cNvPicPr>
          <p:nvPr/>
        </p:nvPicPr>
        <p:blipFill>
          <a:blip r:embed="rId4"/>
          <a:stretch>
            <a:fillRect/>
          </a:stretch>
        </p:blipFill>
        <p:spPr>
          <a:xfrm>
            <a:off x="2598123" y="3386121"/>
            <a:ext cx="9293367" cy="3172334"/>
          </a:xfrm>
          <a:prstGeom prst="rect">
            <a:avLst/>
          </a:prstGeom>
        </p:spPr>
      </p:pic>
      <p:sp>
        <p:nvSpPr>
          <p:cNvPr id="4" name="TextBox 3"/>
          <p:cNvSpPr txBox="1"/>
          <p:nvPr/>
        </p:nvSpPr>
        <p:spPr>
          <a:xfrm>
            <a:off x="9312166" y="987972"/>
            <a:ext cx="2060028" cy="584775"/>
          </a:xfrm>
          <a:prstGeom prst="rect">
            <a:avLst/>
          </a:prstGeom>
          <a:noFill/>
        </p:spPr>
        <p:txBody>
          <a:bodyPr wrap="square" rtlCol="0">
            <a:spAutoFit/>
          </a:bodyPr>
          <a:lstStyle/>
          <a:p>
            <a:r>
              <a:rPr lang="en-GB" sz="3200" b="1" dirty="0">
                <a:solidFill>
                  <a:srgbClr val="FF0000"/>
                </a:solidFill>
              </a:rPr>
              <a:t>Year 2</a:t>
            </a:r>
          </a:p>
        </p:txBody>
      </p:sp>
      <p:sp>
        <p:nvSpPr>
          <p:cNvPr id="5" name="Rectangle 4"/>
          <p:cNvSpPr/>
          <p:nvPr/>
        </p:nvSpPr>
        <p:spPr>
          <a:xfrm>
            <a:off x="914896" y="4679900"/>
            <a:ext cx="1449436" cy="584775"/>
          </a:xfrm>
          <a:prstGeom prst="rect">
            <a:avLst/>
          </a:prstGeom>
        </p:spPr>
        <p:txBody>
          <a:bodyPr wrap="none">
            <a:spAutoFit/>
          </a:bodyPr>
          <a:lstStyle/>
          <a:p>
            <a:pPr lvl="0"/>
            <a:r>
              <a:rPr lang="en-GB" sz="3200" b="1" dirty="0">
                <a:solidFill>
                  <a:srgbClr val="FF0000"/>
                </a:solidFill>
              </a:rPr>
              <a:t>Year 3</a:t>
            </a:r>
          </a:p>
        </p:txBody>
      </p:sp>
    </p:spTree>
    <p:extLst>
      <p:ext uri="{BB962C8B-B14F-4D97-AF65-F5344CB8AC3E}">
        <p14:creationId xmlns:p14="http://schemas.microsoft.com/office/powerpoint/2010/main" val="205328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4138" y="138098"/>
            <a:ext cx="10058400" cy="1371600"/>
          </a:xfrm>
        </p:spPr>
        <p:txBody>
          <a:bodyPr/>
          <a:lstStyle/>
          <a:p>
            <a:r>
              <a:rPr lang="en-GB" dirty="0"/>
              <a:t>Subtraction</a:t>
            </a:r>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965592" y="1475737"/>
            <a:ext cx="4338284" cy="5020015"/>
          </a:xfr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3864" y="1245117"/>
            <a:ext cx="3917019" cy="5250635"/>
          </a:xfrm>
          <a:prstGeom prst="rect">
            <a:avLst/>
          </a:prstGeom>
        </p:spPr>
      </p:pic>
    </p:spTree>
    <p:extLst>
      <p:ext uri="{BB962C8B-B14F-4D97-AF65-F5344CB8AC3E}">
        <p14:creationId xmlns:p14="http://schemas.microsoft.com/office/powerpoint/2010/main" val="8242467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968" y="406695"/>
            <a:ext cx="6896698" cy="4320914"/>
          </a:xfrm>
          <a:prstGeom prst="rect">
            <a:avLst/>
          </a:prstGeom>
        </p:spPr>
      </p:pic>
      <p:pic>
        <p:nvPicPr>
          <p:cNvPr id="3" name="Picture 2"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92251" y="2273470"/>
            <a:ext cx="6790008" cy="4381880"/>
          </a:xfrm>
          <a:prstGeom prst="rect">
            <a:avLst/>
          </a:prstGeom>
        </p:spPr>
      </p:pic>
      <p:pic>
        <p:nvPicPr>
          <p:cNvPr id="4" name="Picture 3"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3397" y="4464410"/>
            <a:ext cx="2994920" cy="2080440"/>
          </a:xfrm>
          <a:prstGeom prst="rect">
            <a:avLst/>
          </a:prstGeom>
        </p:spPr>
      </p:pic>
      <p:pic>
        <p:nvPicPr>
          <p:cNvPr id="5" name="Picture 4"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36145" y="337822"/>
            <a:ext cx="3215919" cy="1935648"/>
          </a:xfrm>
          <a:prstGeom prst="rect">
            <a:avLst/>
          </a:prstGeom>
          <a:ln w="28575">
            <a:solidFill>
              <a:srgbClr val="FF0000"/>
            </a:solidFill>
          </a:ln>
        </p:spPr>
      </p:pic>
    </p:spTree>
    <p:extLst>
      <p:ext uri="{BB962C8B-B14F-4D97-AF65-F5344CB8AC3E}">
        <p14:creationId xmlns:p14="http://schemas.microsoft.com/office/powerpoint/2010/main" val="1510813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Division</a:t>
            </a:r>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66800" y="1868210"/>
            <a:ext cx="3978036" cy="2409499"/>
          </a:xfr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01530" y="977040"/>
            <a:ext cx="4550856" cy="5154761"/>
          </a:xfrm>
          <a:prstGeom prst="rect">
            <a:avLst/>
          </a:prstGeom>
        </p:spPr>
      </p:pic>
    </p:spTree>
    <p:extLst>
      <p:ext uri="{BB962C8B-B14F-4D97-AF65-F5344CB8AC3E}">
        <p14:creationId xmlns:p14="http://schemas.microsoft.com/office/powerpoint/2010/main" val="24471869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298" y="314608"/>
            <a:ext cx="6774767" cy="4084674"/>
          </a:xfrm>
          <a:prstGeom prst="rect">
            <a:avLst/>
          </a:prstGeom>
          <a:ln w="28575">
            <a:solidFill>
              <a:srgbClr val="FFC000"/>
            </a:solidFill>
          </a:ln>
        </p:spPr>
      </p:pic>
      <p:pic>
        <p:nvPicPr>
          <p:cNvPr id="3" name="Picture 2"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2990" y="2014777"/>
            <a:ext cx="6896698" cy="4320914"/>
          </a:xfrm>
          <a:prstGeom prst="rect">
            <a:avLst/>
          </a:prstGeom>
          <a:ln w="28575">
            <a:solidFill>
              <a:schemeClr val="tx2">
                <a:lumMod val="75000"/>
              </a:schemeClr>
            </a:solidFill>
          </a:ln>
        </p:spPr>
      </p:pic>
      <p:pic>
        <p:nvPicPr>
          <p:cNvPr id="4" name="Picture 3"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3003" y="2356945"/>
            <a:ext cx="6835732" cy="4038950"/>
          </a:xfrm>
          <a:prstGeom prst="rect">
            <a:avLst/>
          </a:prstGeom>
          <a:ln w="28575">
            <a:solidFill>
              <a:srgbClr val="FF0000"/>
            </a:solidFill>
          </a:ln>
        </p:spPr>
      </p:pic>
    </p:spTree>
    <p:extLst>
      <p:ext uri="{BB962C8B-B14F-4D97-AF65-F5344CB8AC3E}">
        <p14:creationId xmlns:p14="http://schemas.microsoft.com/office/powerpoint/2010/main" val="3767587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690" y="285242"/>
            <a:ext cx="10058400" cy="1371600"/>
          </a:xfrm>
        </p:spPr>
        <p:txBody>
          <a:bodyPr/>
          <a:lstStyle/>
          <a:p>
            <a:r>
              <a:rPr lang="en-GB" dirty="0"/>
              <a:t>Multiplication</a:t>
            </a:r>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46690" y="1777579"/>
            <a:ext cx="4177214" cy="2990728"/>
          </a:xfr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2839" y="477342"/>
            <a:ext cx="3573395" cy="4411703"/>
          </a:xfrm>
          <a:prstGeom prst="rect">
            <a:avLst/>
          </a:prstGeom>
        </p:spPr>
      </p:pic>
      <p:pic>
        <p:nvPicPr>
          <p:cNvPr id="6" name="Picture 5"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22806" y="326219"/>
            <a:ext cx="3063505" cy="3421677"/>
          </a:xfrm>
          <a:prstGeom prst="rect">
            <a:avLst/>
          </a:prstGeom>
        </p:spPr>
      </p:pic>
      <p:pic>
        <p:nvPicPr>
          <p:cNvPr id="7" name="Picture 6"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49096" y="3896588"/>
            <a:ext cx="3238781" cy="2636748"/>
          </a:xfrm>
          <a:prstGeom prst="rect">
            <a:avLst/>
          </a:prstGeom>
        </p:spPr>
      </p:pic>
    </p:spTree>
    <p:extLst>
      <p:ext uri="{BB962C8B-B14F-4D97-AF65-F5344CB8AC3E}">
        <p14:creationId xmlns:p14="http://schemas.microsoft.com/office/powerpoint/2010/main" val="3969657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191" y="356059"/>
            <a:ext cx="7086501" cy="5908107"/>
          </a:xfrm>
          <a:prstGeom prst="rect">
            <a:avLst/>
          </a:prstGeom>
          <a:ln w="28575">
            <a:solidFill>
              <a:srgbClr val="FFC000"/>
            </a:solidFill>
          </a:ln>
        </p:spPr>
      </p:pic>
      <p:pic>
        <p:nvPicPr>
          <p:cNvPr id="3" name="Picture 2"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1744" y="955712"/>
            <a:ext cx="7834436" cy="5547141"/>
          </a:xfrm>
          <a:prstGeom prst="rect">
            <a:avLst/>
          </a:prstGeom>
          <a:ln w="28575">
            <a:solidFill>
              <a:srgbClr val="FF0000"/>
            </a:solidFill>
          </a:ln>
        </p:spPr>
      </p:pic>
    </p:spTree>
    <p:extLst>
      <p:ext uri="{BB962C8B-B14F-4D97-AF65-F5344CB8AC3E}">
        <p14:creationId xmlns:p14="http://schemas.microsoft.com/office/powerpoint/2010/main" val="3937793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648" y="201160"/>
            <a:ext cx="10058400" cy="1371600"/>
          </a:xfrm>
        </p:spPr>
        <p:txBody>
          <a:bodyPr/>
          <a:lstStyle/>
          <a:p>
            <a:r>
              <a:rPr lang="en-GB" dirty="0"/>
              <a:t>Problem Solving and Reasoning</a:t>
            </a:r>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rot="5400000">
            <a:off x="29960" y="2122224"/>
            <a:ext cx="3219958" cy="2055058"/>
          </a:xfrm>
          <a:ln>
            <a:solidFill>
              <a:schemeClr val="tx1"/>
            </a:solidFill>
          </a:ln>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4590" y="1436125"/>
            <a:ext cx="4066492" cy="3081869"/>
          </a:xfrm>
          <a:prstGeom prst="rect">
            <a:avLst/>
          </a:prstGeom>
          <a:ln>
            <a:solidFill>
              <a:schemeClr val="tx1"/>
            </a:solidFill>
          </a:ln>
        </p:spPr>
      </p:pic>
      <p:pic>
        <p:nvPicPr>
          <p:cNvPr id="6" name="Picture 5"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45577" y="1572760"/>
            <a:ext cx="3154593" cy="4386180"/>
          </a:xfrm>
          <a:prstGeom prst="rect">
            <a:avLst/>
          </a:prstGeom>
          <a:ln>
            <a:solidFill>
              <a:schemeClr val="tx1"/>
            </a:solidFill>
          </a:ln>
        </p:spPr>
      </p:pic>
      <p:pic>
        <p:nvPicPr>
          <p:cNvPr id="7" name="Picture 6"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08711" y="4887310"/>
            <a:ext cx="5759343" cy="1563795"/>
          </a:xfrm>
          <a:prstGeom prst="rect">
            <a:avLst/>
          </a:prstGeom>
          <a:ln>
            <a:solidFill>
              <a:schemeClr val="tx1"/>
            </a:solidFill>
          </a:ln>
        </p:spPr>
      </p:pic>
    </p:spTree>
    <p:extLst>
      <p:ext uri="{BB962C8B-B14F-4D97-AF65-F5344CB8AC3E}">
        <p14:creationId xmlns:p14="http://schemas.microsoft.com/office/powerpoint/2010/main" val="592115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180" y="180139"/>
            <a:ext cx="10058400" cy="1371600"/>
          </a:xfrm>
        </p:spPr>
        <p:txBody>
          <a:bodyPr/>
          <a:lstStyle/>
          <a:p>
            <a:r>
              <a:rPr lang="en-GB" dirty="0"/>
              <a:t>Helping Your Child </a:t>
            </a:r>
          </a:p>
        </p:txBody>
      </p:sp>
      <p:graphicFrame>
        <p:nvGraphicFramePr>
          <p:cNvPr id="5" name="Content Placeholder 2">
            <a:extLst>
              <a:ext uri="{FF2B5EF4-FFF2-40B4-BE49-F238E27FC236}">
                <a16:creationId xmlns:a16="http://schemas.microsoft.com/office/drawing/2014/main" id="{845213CE-AE54-F0B3-2FDA-6459277C18C0}"/>
              </a:ext>
            </a:extLst>
          </p:cNvPr>
          <p:cNvGraphicFramePr>
            <a:graphicFrameLocks noGrp="1"/>
          </p:cNvGraphicFramePr>
          <p:nvPr>
            <p:ph idx="1"/>
            <p:extLst>
              <p:ext uri="{D42A27DB-BD31-4B8C-83A1-F6EECF244321}">
                <p14:modId xmlns:p14="http://schemas.microsoft.com/office/powerpoint/2010/main" val="145295666"/>
              </p:ext>
            </p:extLst>
          </p:nvPr>
        </p:nvGraphicFramePr>
        <p:xfrm>
          <a:off x="1063704" y="1367685"/>
          <a:ext cx="10058400" cy="49388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03443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2814" y="474428"/>
            <a:ext cx="10058400" cy="1371600"/>
          </a:xfrm>
        </p:spPr>
        <p:txBody>
          <a:bodyPr/>
          <a:lstStyle/>
          <a:p>
            <a:r>
              <a:rPr lang="en-GB" dirty="0"/>
              <a:t>Useful Websites </a:t>
            </a:r>
          </a:p>
        </p:txBody>
      </p:sp>
      <p:pic>
        <p:nvPicPr>
          <p:cNvPr id="3" name="Picture 2"/>
          <p:cNvPicPr>
            <a:picLocks noChangeAspect="1"/>
          </p:cNvPicPr>
          <p:nvPr/>
        </p:nvPicPr>
        <p:blipFill>
          <a:blip r:embed="rId3"/>
          <a:stretch>
            <a:fillRect/>
          </a:stretch>
        </p:blipFill>
        <p:spPr>
          <a:xfrm>
            <a:off x="877358" y="1846028"/>
            <a:ext cx="4724656" cy="2310813"/>
          </a:xfrm>
          <a:prstGeom prst="rect">
            <a:avLst/>
          </a:prstGeom>
        </p:spPr>
      </p:pic>
      <p:pic>
        <p:nvPicPr>
          <p:cNvPr id="5" name="Picture 4"/>
          <p:cNvPicPr>
            <a:picLocks noChangeAspect="1"/>
          </p:cNvPicPr>
          <p:nvPr/>
        </p:nvPicPr>
        <p:blipFill>
          <a:blip r:embed="rId4"/>
          <a:stretch>
            <a:fillRect/>
          </a:stretch>
        </p:blipFill>
        <p:spPr>
          <a:xfrm>
            <a:off x="8756229" y="2737602"/>
            <a:ext cx="2560659" cy="2560659"/>
          </a:xfrm>
          <a:prstGeom prst="rect">
            <a:avLst/>
          </a:prstGeom>
        </p:spPr>
      </p:pic>
      <p:pic>
        <p:nvPicPr>
          <p:cNvPr id="7" name="Picture 6"/>
          <p:cNvPicPr>
            <a:picLocks noChangeAspect="1"/>
          </p:cNvPicPr>
          <p:nvPr/>
        </p:nvPicPr>
        <p:blipFill>
          <a:blip r:embed="rId5"/>
          <a:stretch>
            <a:fillRect/>
          </a:stretch>
        </p:blipFill>
        <p:spPr>
          <a:xfrm>
            <a:off x="1509509" y="4640645"/>
            <a:ext cx="2876550" cy="1590675"/>
          </a:xfrm>
          <a:prstGeom prst="rect">
            <a:avLst/>
          </a:prstGeom>
        </p:spPr>
      </p:pic>
      <p:pic>
        <p:nvPicPr>
          <p:cNvPr id="8" name="Picture 7"/>
          <p:cNvPicPr>
            <a:picLocks noChangeAspect="1"/>
          </p:cNvPicPr>
          <p:nvPr/>
        </p:nvPicPr>
        <p:blipFill>
          <a:blip r:embed="rId6"/>
          <a:stretch>
            <a:fillRect/>
          </a:stretch>
        </p:blipFill>
        <p:spPr>
          <a:xfrm>
            <a:off x="5240640" y="4547374"/>
            <a:ext cx="3139335" cy="1777652"/>
          </a:xfrm>
          <a:prstGeom prst="rect">
            <a:avLst/>
          </a:prstGeom>
        </p:spPr>
      </p:pic>
      <p:pic>
        <p:nvPicPr>
          <p:cNvPr id="9" name="Picture 8" descr="A colorful letters on a black background&#10;&#10;Description automatically generated">
            <a:extLst>
              <a:ext uri="{FF2B5EF4-FFF2-40B4-BE49-F238E27FC236}">
                <a16:creationId xmlns:a16="http://schemas.microsoft.com/office/drawing/2014/main" id="{68AE71C8-AB95-B9F7-E71F-3C9B23716C45}"/>
              </a:ext>
            </a:extLst>
          </p:cNvPr>
          <p:cNvPicPr>
            <a:picLocks noChangeAspect="1"/>
          </p:cNvPicPr>
          <p:nvPr/>
        </p:nvPicPr>
        <p:blipFill>
          <a:blip r:embed="rId7"/>
          <a:stretch>
            <a:fillRect/>
          </a:stretch>
        </p:blipFill>
        <p:spPr>
          <a:xfrm>
            <a:off x="6092282" y="478273"/>
            <a:ext cx="5477136" cy="1893127"/>
          </a:xfrm>
          <a:prstGeom prst="rect">
            <a:avLst/>
          </a:prstGeom>
        </p:spPr>
      </p:pic>
    </p:spTree>
    <p:extLst>
      <p:ext uri="{BB962C8B-B14F-4D97-AF65-F5344CB8AC3E}">
        <p14:creationId xmlns:p14="http://schemas.microsoft.com/office/powerpoint/2010/main" val="31751450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769</TotalTime>
  <Words>943</Words>
  <Application>Microsoft Office PowerPoint</Application>
  <PresentationFormat>Widescreen</PresentationFormat>
  <Paragraphs>99</Paragraphs>
  <Slides>19</Slides>
  <Notes>16</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Savon</vt:lpstr>
      <vt:lpstr>Maths at Hazlemere</vt:lpstr>
      <vt:lpstr>PowerPoint Presentation</vt:lpstr>
      <vt:lpstr>National Curriculum </vt:lpstr>
      <vt:lpstr>Mastery Approach </vt:lpstr>
      <vt:lpstr>Daily Maths</vt:lpstr>
      <vt:lpstr>Multiple Representations For All       </vt:lpstr>
      <vt:lpstr>Number at the Heart </vt:lpstr>
      <vt:lpstr>Early Maths </vt:lpstr>
      <vt:lpstr>Addition </vt:lpstr>
      <vt:lpstr>PowerPoint Presentation</vt:lpstr>
      <vt:lpstr>Subtraction</vt:lpstr>
      <vt:lpstr>PowerPoint Presentation</vt:lpstr>
      <vt:lpstr>Division</vt:lpstr>
      <vt:lpstr>PowerPoint Presentation</vt:lpstr>
      <vt:lpstr>Multiplication</vt:lpstr>
      <vt:lpstr>PowerPoint Presentation</vt:lpstr>
      <vt:lpstr>Problem Solving and Reasoning</vt:lpstr>
      <vt:lpstr>Helping Your Child </vt:lpstr>
      <vt:lpstr>Useful Websites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at Hazlemere</dc:title>
  <dc:creator>Claire Asare-Archer</dc:creator>
  <cp:lastModifiedBy>Claire Asare-Archer</cp:lastModifiedBy>
  <cp:revision>204</cp:revision>
  <cp:lastPrinted>2022-09-19T15:47:46Z</cp:lastPrinted>
  <dcterms:created xsi:type="dcterms:W3CDTF">2022-09-12T10:51:04Z</dcterms:created>
  <dcterms:modified xsi:type="dcterms:W3CDTF">2024-11-19T11:16:51Z</dcterms:modified>
</cp:coreProperties>
</file>