
<file path=[Content_Types].xml><?xml version="1.0" encoding="utf-8"?>
<Types xmlns="http://schemas.openxmlformats.org/package/2006/content-types">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257" r:id="rId2"/>
    <p:sldId id="259" r:id="rId3"/>
    <p:sldId id="266" r:id="rId4"/>
    <p:sldId id="260" r:id="rId5"/>
    <p:sldId id="261" r:id="rId6"/>
    <p:sldId id="265" r:id="rId7"/>
    <p:sldId id="267" r:id="rId8"/>
    <p:sldId id="268" r:id="rId9"/>
    <p:sldId id="269" r:id="rId10"/>
    <p:sldId id="270" r:id="rId11"/>
    <p:sldId id="271" r:id="rId12"/>
    <p:sldId id="272" r:id="rId13"/>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226" autoAdjust="0"/>
  </p:normalViewPr>
  <p:slideViewPr>
    <p:cSldViewPr>
      <p:cViewPr varScale="1">
        <p:scale>
          <a:sx n="79" d="100"/>
          <a:sy n="79" d="100"/>
        </p:scale>
        <p:origin x="1570" y="10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6EC90A-52EE-44A6-9BAB-536CE39B7577}" type="datetimeFigureOut">
              <a:rPr lang="en-GB" smtClean="0"/>
              <a:t>21/05/2025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5D5325-01E8-48A5-B325-3B2E5AB0ECF4}" type="slidenum">
              <a:rPr lang="en-GB" smtClean="0"/>
              <a:t>‹#›</a:t>
            </a:fld>
            <a:endParaRPr lang="en-GB"/>
          </a:p>
        </p:txBody>
      </p:sp>
    </p:spTree>
    <p:extLst>
      <p:ext uri="{BB962C8B-B14F-4D97-AF65-F5344CB8AC3E}">
        <p14:creationId xmlns:p14="http://schemas.microsoft.com/office/powerpoint/2010/main" val="22587140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Dicsuss</a:t>
            </a:r>
            <a:r>
              <a:rPr lang="en-GB" dirty="0"/>
              <a:t> – school avoidance</a:t>
            </a:r>
          </a:p>
          <a:p>
            <a:r>
              <a:rPr lang="en-GB" dirty="0"/>
              <a:t>Tummy ache</a:t>
            </a:r>
          </a:p>
          <a:p>
            <a:r>
              <a:rPr lang="en-GB" dirty="0"/>
              <a:t>Physical signs of stress – headache, digestive problems, increased heart rate, breathlessness.</a:t>
            </a:r>
          </a:p>
        </p:txBody>
      </p:sp>
      <p:sp>
        <p:nvSpPr>
          <p:cNvPr id="4" name="Slide Number Placeholder 3"/>
          <p:cNvSpPr>
            <a:spLocks noGrp="1"/>
          </p:cNvSpPr>
          <p:nvPr>
            <p:ph type="sldNum" sz="quarter" idx="5"/>
          </p:nvPr>
        </p:nvSpPr>
        <p:spPr/>
        <p:txBody>
          <a:bodyPr/>
          <a:lstStyle/>
          <a:p>
            <a:fld id="{855D5325-01E8-48A5-B325-3B2E5AB0ECF4}" type="slidenum">
              <a:rPr lang="en-GB" smtClean="0"/>
              <a:t>2</a:t>
            </a:fld>
            <a:endParaRPr lang="en-GB"/>
          </a:p>
        </p:txBody>
      </p:sp>
    </p:spTree>
    <p:extLst>
      <p:ext uri="{BB962C8B-B14F-4D97-AF65-F5344CB8AC3E}">
        <p14:creationId xmlns:p14="http://schemas.microsoft.com/office/powerpoint/2010/main" val="2944977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strike="noStrike" cap="none" spc="0" dirty="0">
                <a:solidFill>
                  <a:srgbClr val="021639">
                    <a:alpha val="100000"/>
                  </a:srgbClr>
                </a:solidFill>
                <a:latin typeface="Calibri"/>
              </a:rPr>
              <a:t>Young minds – find you feet resource and video’s</a:t>
            </a:r>
          </a:p>
          <a:p>
            <a:r>
              <a:rPr lang="en-US" sz="1200" u="none" strike="noStrike" cap="none" spc="0" dirty="0">
                <a:solidFill>
                  <a:srgbClr val="021639">
                    <a:alpha val="100000"/>
                  </a:srgbClr>
                </a:solidFill>
                <a:latin typeface="Calibri"/>
              </a:rPr>
              <a:t>Twinkle – KS1 – KS2</a:t>
            </a:r>
            <a:endParaRPr lang="en-GB" dirty="0"/>
          </a:p>
        </p:txBody>
      </p:sp>
      <p:sp>
        <p:nvSpPr>
          <p:cNvPr id="4" name="Slide Number Placeholder 3"/>
          <p:cNvSpPr>
            <a:spLocks noGrp="1"/>
          </p:cNvSpPr>
          <p:nvPr>
            <p:ph type="sldNum" sz="quarter" idx="5"/>
          </p:nvPr>
        </p:nvSpPr>
        <p:spPr/>
        <p:txBody>
          <a:bodyPr/>
          <a:lstStyle/>
          <a:p>
            <a:fld id="{855D5325-01E8-48A5-B325-3B2E5AB0ECF4}" type="slidenum">
              <a:rPr lang="en-GB" smtClean="0"/>
              <a:t>4</a:t>
            </a:fld>
            <a:endParaRPr lang="en-GB"/>
          </a:p>
        </p:txBody>
      </p:sp>
    </p:spTree>
    <p:extLst>
      <p:ext uri="{BB962C8B-B14F-4D97-AF65-F5344CB8AC3E}">
        <p14:creationId xmlns:p14="http://schemas.microsoft.com/office/powerpoint/2010/main" val="1997921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transition booklets to support –Young minds</a:t>
            </a:r>
          </a:p>
        </p:txBody>
      </p:sp>
      <p:sp>
        <p:nvSpPr>
          <p:cNvPr id="4" name="Slide Number Placeholder 3"/>
          <p:cNvSpPr>
            <a:spLocks noGrp="1"/>
          </p:cNvSpPr>
          <p:nvPr>
            <p:ph type="sldNum" sz="quarter" idx="5"/>
          </p:nvPr>
        </p:nvSpPr>
        <p:spPr/>
        <p:txBody>
          <a:bodyPr/>
          <a:lstStyle/>
          <a:p>
            <a:fld id="{855D5325-01E8-48A5-B325-3B2E5AB0ECF4}" type="slidenum">
              <a:rPr lang="en-GB" smtClean="0"/>
              <a:t>5</a:t>
            </a:fld>
            <a:endParaRPr lang="en-GB"/>
          </a:p>
        </p:txBody>
      </p:sp>
    </p:spTree>
    <p:extLst>
      <p:ext uri="{BB962C8B-B14F-4D97-AF65-F5344CB8AC3E}">
        <p14:creationId xmlns:p14="http://schemas.microsoft.com/office/powerpoint/2010/main" val="3513506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55D5325-01E8-48A5-B325-3B2E5AB0ECF4}" type="slidenum">
              <a:rPr lang="en-GB" smtClean="0"/>
              <a:t>6</a:t>
            </a:fld>
            <a:endParaRPr lang="en-GB"/>
          </a:p>
        </p:txBody>
      </p:sp>
    </p:spTree>
    <p:extLst>
      <p:ext uri="{BB962C8B-B14F-4D97-AF65-F5344CB8AC3E}">
        <p14:creationId xmlns:p14="http://schemas.microsoft.com/office/powerpoint/2010/main" val="13624760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36750582" r:id="rId1"/>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image" Target="../media/image9.tmp"/><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tmp"/></Relationships>
</file>

<file path=ppt/slides/_rels/slide7.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AF0">
            <a:alpha val="100000"/>
          </a:srgbClr>
        </a:solidFill>
        <a:effectLst/>
      </p:bgPr>
    </p:bg>
    <p:spTree>
      <p:nvGrpSpPr>
        <p:cNvPr id="1" name=""/>
        <p:cNvGrpSpPr/>
        <p:nvPr/>
      </p:nvGrpSpPr>
      <p:grpSpPr>
        <a:xfrm>
          <a:off x="381000" y="762000"/>
          <a:ext cx="8763000" cy="4762500"/>
          <a:chOff x="381000" y="762000"/>
          <a:chExt cx="8763000" cy="4762500"/>
        </a:xfrm>
      </p:grpSpPr>
      <p:sp>
        <p:nvSpPr>
          <p:cNvPr id="2" name="TextBox 1"/>
          <p:cNvSpPr txBox="1"/>
          <p:nvPr/>
        </p:nvSpPr>
        <p:spPr>
          <a:xfrm>
            <a:off x="381000" y="762000"/>
            <a:ext cx="8382000" cy="1323439"/>
          </a:xfrm>
          <a:prstGeom prst="rect">
            <a:avLst/>
          </a:prstGeom>
          <a:noFill/>
        </p:spPr>
        <p:txBody>
          <a:bodyPr vert="horz" lIns="91440" tIns="45720" rIns="91440" bIns="45720" rtlCol="0" anchorCtr="0">
            <a:spAutoFit/>
          </a:bodyPr>
          <a:lstStyle/>
          <a:p>
            <a:pPr marL="0" marR="0" lvl="0" indent="0" algn="ctr" rtl="0" fontAlgn="base">
              <a:lnSpc>
                <a:spcPct val="100000"/>
              </a:lnSpc>
              <a:spcBef>
                <a:spcPts val="0"/>
              </a:spcBef>
              <a:spcAft>
                <a:spcPts val="0"/>
              </a:spcAft>
            </a:pPr>
            <a:r>
              <a:rPr lang="en-US" sz="4000" b="1" u="none" strike="noStrike" cap="none" spc="0" dirty="0">
                <a:solidFill>
                  <a:srgbClr val="F65D3C">
                    <a:alpha val="100000"/>
                  </a:srgbClr>
                </a:solidFill>
                <a:latin typeface="Calibri"/>
              </a:rPr>
              <a:t>Supporting Your Child Through Transition to a New Year Group.</a:t>
            </a:r>
          </a:p>
        </p:txBody>
      </p:sp>
      <p:sp>
        <p:nvSpPr>
          <p:cNvPr id="5" name="TextBox 4">
            <a:extLst>
              <a:ext uri="{FF2B5EF4-FFF2-40B4-BE49-F238E27FC236}">
                <a16:creationId xmlns:a16="http://schemas.microsoft.com/office/drawing/2014/main" id="{E2C922AA-9248-409A-8701-C0AB90E16E86}"/>
              </a:ext>
            </a:extLst>
          </p:cNvPr>
          <p:cNvSpPr txBox="1"/>
          <p:nvPr/>
        </p:nvSpPr>
        <p:spPr>
          <a:xfrm>
            <a:off x="3563888" y="3795886"/>
            <a:ext cx="4608512" cy="646331"/>
          </a:xfrm>
          <a:prstGeom prst="rect">
            <a:avLst/>
          </a:prstGeom>
          <a:noFill/>
        </p:spPr>
        <p:txBody>
          <a:bodyPr wrap="square" rtlCol="0">
            <a:spAutoFit/>
          </a:bodyPr>
          <a:lstStyle/>
          <a:p>
            <a:r>
              <a:rPr lang="en-GB" dirty="0"/>
              <a:t>Mrs Brocklehurst and </a:t>
            </a:r>
            <a:r>
              <a:rPr kumimoji="0" lang="en-US"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Dr. Luiza </a:t>
            </a:r>
            <a:r>
              <a:rPr kumimoji="0" lang="en-US" altLang="en-US" sz="1800" b="0" i="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Salciuc</a:t>
            </a:r>
            <a:endParaRPr kumimoji="0" lang="en-US" altLang="en-US" sz="4000" b="0" i="0" u="none" strike="noStrike" cap="none" normalizeH="0" baseline="0" dirty="0">
              <a:ln>
                <a:noFill/>
              </a:ln>
              <a:solidFill>
                <a:schemeClr val="tx1"/>
              </a:solidFill>
              <a:effectLst/>
              <a:latin typeface="Arial" panose="020B0604020202020204" pitchFamily="34" charset="0"/>
            </a:endParaRPr>
          </a:p>
          <a:p>
            <a:r>
              <a:rPr lang="en-GB" dirty="0"/>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586C9E-E129-4DB9-9850-057FCC49E3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465" y="0"/>
            <a:ext cx="8017069" cy="5143500"/>
          </a:xfrm>
          <a:prstGeom prst="rect">
            <a:avLst/>
          </a:prstGeom>
        </p:spPr>
      </p:pic>
    </p:spTree>
    <p:extLst>
      <p:ext uri="{BB962C8B-B14F-4D97-AF65-F5344CB8AC3E}">
        <p14:creationId xmlns:p14="http://schemas.microsoft.com/office/powerpoint/2010/main" val="32812307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BC727CA-FF4C-4445-830E-902D9737ED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129" y="0"/>
            <a:ext cx="7921741" cy="5143500"/>
          </a:xfrm>
          <a:prstGeom prst="rect">
            <a:avLst/>
          </a:prstGeom>
        </p:spPr>
      </p:pic>
    </p:spTree>
    <p:extLst>
      <p:ext uri="{BB962C8B-B14F-4D97-AF65-F5344CB8AC3E}">
        <p14:creationId xmlns:p14="http://schemas.microsoft.com/office/powerpoint/2010/main" val="4815234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DB1ADA-651B-4D87-9931-BAE2005A49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25" y="0"/>
            <a:ext cx="3889993" cy="5143500"/>
          </a:xfrm>
          <a:prstGeom prst="rect">
            <a:avLst/>
          </a:prstGeom>
        </p:spPr>
      </p:pic>
      <p:pic>
        <p:nvPicPr>
          <p:cNvPr id="5" name="Picture 4">
            <a:extLst>
              <a:ext uri="{FF2B5EF4-FFF2-40B4-BE49-F238E27FC236}">
                <a16:creationId xmlns:a16="http://schemas.microsoft.com/office/drawing/2014/main" id="{AD3E2DAE-3965-45BE-B0F4-CD779648BD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6016" y="113134"/>
            <a:ext cx="3456384" cy="4917231"/>
          </a:xfrm>
          <a:prstGeom prst="rect">
            <a:avLst/>
          </a:prstGeom>
        </p:spPr>
      </p:pic>
    </p:spTree>
    <p:extLst>
      <p:ext uri="{BB962C8B-B14F-4D97-AF65-F5344CB8AC3E}">
        <p14:creationId xmlns:p14="http://schemas.microsoft.com/office/powerpoint/2010/main" val="2987281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AF0">
            <a:alpha val="100000"/>
          </a:srgbClr>
        </a:solidFill>
        <a:effectLst/>
      </p:bgPr>
    </p:bg>
    <p:spTree>
      <p:nvGrpSpPr>
        <p:cNvPr id="1" name=""/>
        <p:cNvGrpSpPr/>
        <p:nvPr/>
      </p:nvGrpSpPr>
      <p:grpSpPr>
        <a:xfrm>
          <a:off x="0" y="0"/>
          <a:ext cx="9144000" cy="4762500"/>
          <a:chOff x="0" y="0"/>
          <a:chExt cx="9144000" cy="4762500"/>
        </a:xfrm>
      </p:grpSpPr>
      <p:sp>
        <p:nvSpPr>
          <p:cNvPr id="2" name="TextBox 1"/>
          <p:cNvSpPr txBox="1"/>
          <p:nvPr/>
        </p:nvSpPr>
        <p:spPr>
          <a:xfrm>
            <a:off x="0" y="0"/>
            <a:ext cx="9144000" cy="952500"/>
          </a:xfrm>
          <a:prstGeom prst="rect">
            <a:avLst/>
          </a:prstGeom>
          <a:solidFill>
            <a:srgbClr val="FFDD98">
              <a:alpha val="100000"/>
            </a:srgbClr>
          </a:solidFill>
        </p:spPr>
        <p:txBody>
          <a:bodyPr vert="horz" lIns="91440" tIns="45720" rIns="91440" bIns="45720" rtlCol="0" anchor="ctr" anchorCtr="0">
            <a:spAutoFit/>
          </a:bodyPr>
          <a:lstStyle/>
          <a:p>
            <a:pPr marL="0" marR="0" lvl="0" indent="0" algn="ctr" rtl="0" fontAlgn="ctr">
              <a:lnSpc>
                <a:spcPct val="100000"/>
              </a:lnSpc>
              <a:spcBef>
                <a:spcPts val="0"/>
              </a:spcBef>
              <a:spcAft>
                <a:spcPts val="0"/>
              </a:spcAft>
            </a:pPr>
            <a:r>
              <a:rPr lang="en-US" sz="3200" b="1" u="none" strike="noStrike" cap="none" spc="0">
                <a:solidFill>
                  <a:srgbClr val="11223B">
                    <a:alpha val="100000"/>
                  </a:srgbClr>
                </a:solidFill>
                <a:latin typeface="Calibri"/>
              </a:rPr>
              <a:t>Understanding Transition</a:t>
            </a:r>
          </a:p>
        </p:txBody>
      </p:sp>
      <p:sp>
        <p:nvSpPr>
          <p:cNvPr id="3" name="TextBox 2"/>
          <p:cNvSpPr txBox="1"/>
          <p:nvPr/>
        </p:nvSpPr>
        <p:spPr>
          <a:xfrm>
            <a:off x="381000" y="1143000"/>
            <a:ext cx="8382000" cy="3238500"/>
          </a:xfrm>
          <a:prstGeom prst="rect">
            <a:avLst/>
          </a:prstGeom>
          <a:noFill/>
        </p:spPr>
        <p:txBody>
          <a:bodyPr vert="horz" lIns="91440" tIns="45720" rIns="91440" bIns="45720" rtlCol="0" anchorCtr="0">
            <a:normAutofit/>
          </a:bodyPr>
          <a:lstStyle/>
          <a:p>
            <a:pPr marL="0" marR="0" lvl="0" indent="0" algn="l" rtl="0" fontAlgn="base">
              <a:lnSpc>
                <a:spcPct val="100000"/>
              </a:lnSpc>
              <a:spcBef>
                <a:spcPts val="0"/>
              </a:spcBef>
              <a:spcAft>
                <a:spcPts val="0"/>
              </a:spcAft>
            </a:pPr>
            <a:r>
              <a:rPr lang="en-US" sz="2400" u="none" strike="noStrike" cap="none" spc="0" dirty="0">
                <a:solidFill>
                  <a:srgbClr val="021639">
                    <a:alpha val="100000"/>
                  </a:srgbClr>
                </a:solidFill>
                <a:latin typeface="Calibri"/>
              </a:rPr>
              <a:t>Transitioning to a new year group can be both exciting and scary for </a:t>
            </a:r>
            <a:r>
              <a:rPr lang="en-US" sz="2400" dirty="0">
                <a:solidFill>
                  <a:srgbClr val="021639">
                    <a:alpha val="100000"/>
                  </a:srgbClr>
                </a:solidFill>
                <a:latin typeface="Calibri"/>
              </a:rPr>
              <a:t>children. It involves adapting to new teachers, classmates, and subjects. </a:t>
            </a:r>
            <a:r>
              <a:rPr lang="en-GB" sz="2400" dirty="0">
                <a:solidFill>
                  <a:srgbClr val="021639">
                    <a:alpha val="100000"/>
                  </a:srgbClr>
                </a:solidFill>
                <a:latin typeface="Calibri"/>
              </a:rPr>
              <a:t>Children learn strategies that enable them to cope with the environment in which they find themselves. For most children those strategies stand them in good stead for dealing with subsequent life changes. But a significant minority of children, develop ways of coping that are much less well suited to the demands of school.</a:t>
            </a:r>
            <a:endParaRPr lang="en-US" sz="2400" dirty="0">
              <a:solidFill>
                <a:srgbClr val="021639">
                  <a:alpha val="100000"/>
                </a:srgbClr>
              </a:solidFill>
              <a:latin typeface="Calibri"/>
            </a:endParaRPr>
          </a:p>
        </p:txBody>
      </p:sp>
      <p:sp>
        <p:nvSpPr>
          <p:cNvPr id="4" name="TextBox 3"/>
          <p:cNvSpPr txBox="1"/>
          <p:nvPr/>
        </p:nvSpPr>
        <p:spPr>
          <a:xfrm>
            <a:off x="381000" y="4476750"/>
            <a:ext cx="8382000" cy="28575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1400" i="1" u="none" strike="noStrike" cap="none" spc="0">
                <a:solidFill>
                  <a:srgbClr val="808080">
                    <a:alpha val="100000"/>
                  </a:srgbClr>
                </a:solidFill>
                <a:latin typeface="Calibri"/>
              </a:rPr>
              <a:t>&lt;suggested search for images: "children transitioning to new school year"&gt;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4E2101-A5A1-4088-874D-8D90843D05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6081" y="1992580"/>
            <a:ext cx="6431837" cy="1158340"/>
          </a:xfrm>
          <a:prstGeom prst="rect">
            <a:avLst/>
          </a:prstGeom>
        </p:spPr>
      </p:pic>
    </p:spTree>
    <p:extLst>
      <p:ext uri="{BB962C8B-B14F-4D97-AF65-F5344CB8AC3E}">
        <p14:creationId xmlns:p14="http://schemas.microsoft.com/office/powerpoint/2010/main" val="19623675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AF0">
            <a:alpha val="100000"/>
          </a:srgbClr>
        </a:solidFill>
        <a:effectLst/>
      </p:bgPr>
    </p:bg>
    <p:spTree>
      <p:nvGrpSpPr>
        <p:cNvPr id="1" name=""/>
        <p:cNvGrpSpPr/>
        <p:nvPr/>
      </p:nvGrpSpPr>
      <p:grpSpPr>
        <a:xfrm>
          <a:off x="0" y="0"/>
          <a:ext cx="9144000" cy="4762500"/>
          <a:chOff x="0" y="0"/>
          <a:chExt cx="9144000" cy="4762500"/>
        </a:xfrm>
      </p:grpSpPr>
      <p:sp>
        <p:nvSpPr>
          <p:cNvPr id="2" name="TextBox 1"/>
          <p:cNvSpPr txBox="1"/>
          <p:nvPr/>
        </p:nvSpPr>
        <p:spPr>
          <a:xfrm>
            <a:off x="0" y="0"/>
            <a:ext cx="9144000" cy="952500"/>
          </a:xfrm>
          <a:prstGeom prst="rect">
            <a:avLst/>
          </a:prstGeom>
          <a:solidFill>
            <a:srgbClr val="FFDD98">
              <a:alpha val="100000"/>
            </a:srgbClr>
          </a:solidFill>
        </p:spPr>
        <p:txBody>
          <a:bodyPr vert="horz" lIns="91440" tIns="45720" rIns="91440" bIns="45720" rtlCol="0" anchor="ctr" anchorCtr="0">
            <a:spAutoFit/>
          </a:bodyPr>
          <a:lstStyle/>
          <a:p>
            <a:pPr marL="0" marR="0" lvl="0" indent="0" algn="ctr" rtl="0" fontAlgn="ctr">
              <a:lnSpc>
                <a:spcPct val="100000"/>
              </a:lnSpc>
              <a:spcBef>
                <a:spcPts val="0"/>
              </a:spcBef>
              <a:spcAft>
                <a:spcPts val="0"/>
              </a:spcAft>
            </a:pPr>
            <a:r>
              <a:rPr lang="en-US" sz="3200" b="1" u="none" strike="noStrike" cap="none" spc="0">
                <a:solidFill>
                  <a:srgbClr val="11223B">
                    <a:alpha val="100000"/>
                  </a:srgbClr>
                </a:solidFill>
                <a:latin typeface="Calibri"/>
              </a:rPr>
              <a:t>Encouraging Open Communication</a:t>
            </a:r>
          </a:p>
        </p:txBody>
      </p:sp>
      <p:sp>
        <p:nvSpPr>
          <p:cNvPr id="3" name="TextBox 2"/>
          <p:cNvSpPr txBox="1"/>
          <p:nvPr/>
        </p:nvSpPr>
        <p:spPr>
          <a:xfrm>
            <a:off x="381000" y="1143000"/>
            <a:ext cx="8382000" cy="3238500"/>
          </a:xfrm>
          <a:prstGeom prst="rect">
            <a:avLst/>
          </a:prstGeom>
          <a:noFill/>
        </p:spPr>
        <p:txBody>
          <a:bodyPr vert="horz" lIns="91440" tIns="45720" rIns="91440" bIns="45720" rtlCol="0" anchorCtr="0">
            <a:normAutofit/>
          </a:bodyPr>
          <a:lstStyle/>
          <a:p>
            <a:pPr marL="0" marR="0" lvl="0" indent="0" algn="l" rtl="0" fontAlgn="base">
              <a:lnSpc>
                <a:spcPct val="100000"/>
              </a:lnSpc>
              <a:spcBef>
                <a:spcPts val="0"/>
              </a:spcBef>
              <a:spcAft>
                <a:spcPts val="0"/>
              </a:spcAft>
            </a:pPr>
            <a:r>
              <a:rPr lang="en-US" sz="2400" u="none" strike="noStrike" cap="none" spc="0" dirty="0">
                <a:solidFill>
                  <a:srgbClr val="021639">
                    <a:alpha val="100000"/>
                  </a:srgbClr>
                </a:solidFill>
                <a:latin typeface="Calibri"/>
              </a:rPr>
              <a:t>Encourage your child to share their thoughts and feelings about moving up to a new class. Create a safe space for these conversations, where they feel comfortable expressing concerns. Listening to their worries and providing guidance can foster confidence and ease their transition worries. </a:t>
            </a:r>
          </a:p>
        </p:txBody>
      </p:sp>
      <p:sp>
        <p:nvSpPr>
          <p:cNvPr id="4" name="TextBox 3"/>
          <p:cNvSpPr txBox="1"/>
          <p:nvPr/>
        </p:nvSpPr>
        <p:spPr>
          <a:xfrm>
            <a:off x="381000" y="4476750"/>
            <a:ext cx="8382000" cy="28575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1400" i="1" u="none" strike="noStrike" cap="none" spc="0">
                <a:solidFill>
                  <a:srgbClr val="808080">
                    <a:alpha val="100000"/>
                  </a:srgbClr>
                </a:solidFill>
                <a:latin typeface="Calibri"/>
              </a:rPr>
              <a:t>&lt;suggested search for images: "child speaking to parent"&gt;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AF0">
            <a:alpha val="100000"/>
          </a:srgbClr>
        </a:solidFill>
        <a:effectLst/>
      </p:bgPr>
    </p:bg>
    <p:spTree>
      <p:nvGrpSpPr>
        <p:cNvPr id="1" name=""/>
        <p:cNvGrpSpPr/>
        <p:nvPr/>
      </p:nvGrpSpPr>
      <p:grpSpPr>
        <a:xfrm>
          <a:off x="0" y="0"/>
          <a:ext cx="9144000" cy="4762500"/>
          <a:chOff x="0" y="0"/>
          <a:chExt cx="9144000" cy="4762500"/>
        </a:xfrm>
      </p:grpSpPr>
      <p:sp>
        <p:nvSpPr>
          <p:cNvPr id="2" name="TextBox 1"/>
          <p:cNvSpPr txBox="1"/>
          <p:nvPr/>
        </p:nvSpPr>
        <p:spPr>
          <a:xfrm>
            <a:off x="0" y="0"/>
            <a:ext cx="9144000" cy="952500"/>
          </a:xfrm>
          <a:prstGeom prst="rect">
            <a:avLst/>
          </a:prstGeom>
          <a:solidFill>
            <a:srgbClr val="FFDD98">
              <a:alpha val="100000"/>
            </a:srgbClr>
          </a:solidFill>
        </p:spPr>
        <p:txBody>
          <a:bodyPr vert="horz" lIns="91440" tIns="45720" rIns="91440" bIns="45720" rtlCol="0" anchor="ctr" anchorCtr="0">
            <a:spAutoFit/>
          </a:bodyPr>
          <a:lstStyle/>
          <a:p>
            <a:pPr marL="0" marR="0" lvl="0" indent="0" algn="ctr" rtl="0" fontAlgn="ctr">
              <a:lnSpc>
                <a:spcPct val="100000"/>
              </a:lnSpc>
              <a:spcBef>
                <a:spcPts val="0"/>
              </a:spcBef>
              <a:spcAft>
                <a:spcPts val="0"/>
              </a:spcAft>
            </a:pPr>
            <a:r>
              <a:rPr lang="en-US" sz="3200" b="1" u="none" strike="noStrike" cap="none" spc="0" dirty="0">
                <a:solidFill>
                  <a:srgbClr val="11223B">
                    <a:alpha val="100000"/>
                  </a:srgbClr>
                </a:solidFill>
                <a:latin typeface="Calibri"/>
              </a:rPr>
              <a:t>Establishing Routines</a:t>
            </a:r>
          </a:p>
        </p:txBody>
      </p:sp>
      <p:sp>
        <p:nvSpPr>
          <p:cNvPr id="3" name="TextBox 2"/>
          <p:cNvSpPr txBox="1"/>
          <p:nvPr/>
        </p:nvSpPr>
        <p:spPr>
          <a:xfrm>
            <a:off x="381000" y="1143000"/>
            <a:ext cx="8382000" cy="3238500"/>
          </a:xfrm>
          <a:prstGeom prst="rect">
            <a:avLst/>
          </a:prstGeom>
          <a:noFill/>
        </p:spPr>
        <p:txBody>
          <a:bodyPr vert="horz" lIns="91440" tIns="45720" rIns="91440" bIns="45720" rtlCol="0" anchorCtr="0">
            <a:normAutofit/>
          </a:bodyPr>
          <a:lstStyle/>
          <a:p>
            <a:pPr marL="0" marR="0" lvl="0" indent="0" algn="l" rtl="0" fontAlgn="base">
              <a:lnSpc>
                <a:spcPct val="100000"/>
              </a:lnSpc>
              <a:spcBef>
                <a:spcPts val="0"/>
              </a:spcBef>
              <a:spcAft>
                <a:spcPts val="0"/>
              </a:spcAft>
            </a:pPr>
            <a:r>
              <a:rPr lang="en-US" sz="2400" u="none" strike="noStrike" cap="none" spc="0">
                <a:solidFill>
                  <a:srgbClr val="021639">
                    <a:alpha val="100000"/>
                  </a:srgbClr>
                </a:solidFill>
                <a:latin typeface="Calibri"/>
              </a:rPr>
              <a:t>As children transition, it's beneficial to establish consistent routines at home. Routines provide a sense of stability and comfort. Encourage organisational skills by helping your child plan their homework and daily tasks, which can help them feel more prepared for what lies ahead in the new year.</a:t>
            </a:r>
          </a:p>
        </p:txBody>
      </p:sp>
      <p:sp>
        <p:nvSpPr>
          <p:cNvPr id="4" name="TextBox 3"/>
          <p:cNvSpPr txBox="1"/>
          <p:nvPr/>
        </p:nvSpPr>
        <p:spPr>
          <a:xfrm>
            <a:off x="381000" y="4476750"/>
            <a:ext cx="8382000" cy="28575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1400" i="1" u="none" strike="noStrike" cap="none" spc="0">
                <a:solidFill>
                  <a:srgbClr val="808080">
                    <a:alpha val="100000"/>
                  </a:srgbClr>
                </a:solidFill>
                <a:latin typeface="Calibri"/>
              </a:rPr>
              <a:t>&lt;suggested search for images: "child studying with a schedule"&gt;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2FF787A-FA57-4E32-B06B-EC68A25A29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67" y="0"/>
            <a:ext cx="4135238" cy="5143500"/>
          </a:xfrm>
          <a:prstGeom prst="rect">
            <a:avLst/>
          </a:prstGeom>
        </p:spPr>
      </p:pic>
      <p:pic>
        <p:nvPicPr>
          <p:cNvPr id="6" name="Picture 5">
            <a:extLst>
              <a:ext uri="{FF2B5EF4-FFF2-40B4-BE49-F238E27FC236}">
                <a16:creationId xmlns:a16="http://schemas.microsoft.com/office/drawing/2014/main" id="{5B753CA5-3EEA-4C3B-841F-7BE20DC397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0032" y="0"/>
            <a:ext cx="3801438" cy="5143500"/>
          </a:xfrm>
          <a:prstGeom prst="rect">
            <a:avLst/>
          </a:prstGeom>
        </p:spPr>
      </p:pic>
    </p:spTree>
    <p:extLst>
      <p:ext uri="{BB962C8B-B14F-4D97-AF65-F5344CB8AC3E}">
        <p14:creationId xmlns:p14="http://schemas.microsoft.com/office/powerpoint/2010/main" val="16030331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046B8C-21B4-4B71-A750-51AD727C58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565" y="0"/>
            <a:ext cx="8114870" cy="5143500"/>
          </a:xfrm>
          <a:prstGeom prst="rect">
            <a:avLst/>
          </a:prstGeom>
        </p:spPr>
      </p:pic>
    </p:spTree>
    <p:extLst>
      <p:ext uri="{BB962C8B-B14F-4D97-AF65-F5344CB8AC3E}">
        <p14:creationId xmlns:p14="http://schemas.microsoft.com/office/powerpoint/2010/main" val="1977369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3777D87-3665-4327-ACE7-22F36F4E50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924" y="0"/>
            <a:ext cx="7488151" cy="5143500"/>
          </a:xfrm>
          <a:prstGeom prst="rect">
            <a:avLst/>
          </a:prstGeom>
        </p:spPr>
      </p:pic>
    </p:spTree>
    <p:extLst>
      <p:ext uri="{BB962C8B-B14F-4D97-AF65-F5344CB8AC3E}">
        <p14:creationId xmlns:p14="http://schemas.microsoft.com/office/powerpoint/2010/main" val="2404388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BDE1FC0-8931-4624-BA6E-F339917B88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244" y="0"/>
            <a:ext cx="7743511" cy="5143500"/>
          </a:xfrm>
          <a:prstGeom prst="rect">
            <a:avLst/>
          </a:prstGeom>
        </p:spPr>
      </p:pic>
    </p:spTree>
    <p:extLst>
      <p:ext uri="{BB962C8B-B14F-4D97-AF65-F5344CB8AC3E}">
        <p14:creationId xmlns:p14="http://schemas.microsoft.com/office/powerpoint/2010/main" val="3344554189"/>
      </p:ext>
    </p:extLst>
  </p:cSld>
  <p:clrMapOvr>
    <a:masterClrMapping/>
  </p:clrMapOvr>
</p:sld>
</file>

<file path=ppt/theme/theme1.xml><?xml version="1.0" encoding="utf-8"?>
<a:theme xmlns:a="http://schemas.openxmlformats.org/drawingml/2006/main" name="Theme53">
  <a:themeElements>
    <a:clrScheme name="Theme5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53">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53">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507</TotalTime>
  <Words>297</Words>
  <Application>Microsoft Office PowerPoint</Application>
  <PresentationFormat>On-screen Show (16:9)</PresentationFormat>
  <Paragraphs>22</Paragraphs>
  <Slides>12</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Theme53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Presentation</dc:title>
  <dc:subject/>
  <dc:creator>Unknown Creator</dc:creator>
  <cp:keywords/>
  <dc:description/>
  <cp:lastModifiedBy>Tamara Brocklehurst</cp:lastModifiedBy>
  <cp:revision>8</cp:revision>
  <dcterms:created xsi:type="dcterms:W3CDTF">2025-05-20T09:45:09Z</dcterms:created>
  <dcterms:modified xsi:type="dcterms:W3CDTF">2025-05-21T15:27:54Z</dcterms:modified>
  <cp:category/>
  <cp:contentStatus/>
</cp:coreProperties>
</file>