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4" r:id="rId2"/>
    <p:sldId id="286" r:id="rId3"/>
    <p:sldId id="285" r:id="rId4"/>
    <p:sldId id="275" r:id="rId5"/>
    <p:sldId id="283" r:id="rId6"/>
    <p:sldId id="292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80" autoAdjust="0"/>
  </p:normalViewPr>
  <p:slideViewPr>
    <p:cSldViewPr snapToGrid="0">
      <p:cViewPr varScale="1">
        <p:scale>
          <a:sx n="65" d="100"/>
          <a:sy n="65" d="100"/>
        </p:scale>
        <p:origin x="13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4-16T09:47:28.19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18706 8123 16383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A8810-CEBE-4090-BB6A-B4745B9A434B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DB17F-E724-4DF1-B4B5-7F5C119AAA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54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CA6F78-7B33-4FAF-AC26-C368665013EB}" type="slidenum"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864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DB17F-E724-4DF1-B4B5-7F5C119AAA4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68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DB17F-E724-4DF1-B4B5-7F5C119AAA4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72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DB17F-E724-4DF1-B4B5-7F5C119AAA4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960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DB17F-E724-4DF1-B4B5-7F5C119AAA4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333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497D4-DFFF-43DC-AEFE-06C046A4A29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680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DB17F-E724-4DF1-B4B5-7F5C119AAA4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3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94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9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 userDrawn="1"/>
        </p:nvSpPr>
        <p:spPr>
          <a:xfrm>
            <a:off x="914544" y="1599416"/>
            <a:ext cx="10364861" cy="110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/>
              <a:t>Click to edit Master title style</a:t>
            </a:r>
            <a:endParaRPr lang="en-GB" sz="4400"/>
          </a:p>
        </p:txBody>
      </p:sp>
      <p:sp>
        <p:nvSpPr>
          <p:cNvPr id="3" name="Subtitle 2"/>
          <p:cNvSpPr txBox="1">
            <a:spLocks/>
          </p:cNvSpPr>
          <p:nvPr userDrawn="1"/>
        </p:nvSpPr>
        <p:spPr>
          <a:xfrm>
            <a:off x="1829092" y="2917559"/>
            <a:ext cx="8535768" cy="131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/>
              <a:t>Click to edit Master subtitle style</a:t>
            </a:r>
            <a:endParaRPr lang="en-GB" sz="2800"/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609700" y="4772027"/>
            <a:ext cx="2845256" cy="2741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A3FF8B-3D7E-40A3-972F-2290F6E679E5}" type="datetimeFigureOut">
              <a:rPr lang="en-GB" sz="1800" smtClean="0"/>
              <a:pPr/>
              <a:t>05/06/2025</a:t>
            </a:fld>
            <a:endParaRPr lang="en-GB" sz="180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739001" y="4772027"/>
            <a:ext cx="2845256" cy="27411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0B5BB9-13EB-4BF4-AFFE-1FD7252BD932}" type="slidenum">
              <a:rPr lang="en-GB" sz="1800" smtClean="0"/>
              <a:pPr/>
              <a:t>‹#›</a:t>
            </a:fld>
            <a:endParaRPr lang="en-GB" sz="1800"/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914544" y="1599416"/>
            <a:ext cx="10364861" cy="110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/>
              <a:t>Click to edit Master title style</a:t>
            </a:r>
            <a:endParaRPr lang="en-GB" sz="440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829092" y="2917559"/>
            <a:ext cx="8535768" cy="131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/>
              <a:t>Click to edit Master subtitle style</a:t>
            </a:r>
            <a:endParaRPr lang="en-GB" sz="3200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609700" y="4772027"/>
            <a:ext cx="2845256" cy="274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B2AC66C-F0BF-44A7-86C9-611CA48A43D7}" type="datetimeFigureOut">
              <a:rPr lang="en-GB" sz="1200" smtClean="0"/>
              <a:pPr/>
              <a:t>05/06/2025</a:t>
            </a:fld>
            <a:endParaRPr lang="en-GB" sz="120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739001" y="4772027"/>
            <a:ext cx="2845256" cy="274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AF9087-94BC-415C-8A96-1D40BD70811D}" type="slidenum">
              <a:rPr lang="en-GB" sz="1200" smtClean="0"/>
              <a:pPr/>
              <a:t>‹#›</a:t>
            </a:fld>
            <a:endParaRPr lang="en-GB" sz="120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" y="-1"/>
            <a:ext cx="12204185" cy="6863708"/>
          </a:xfrm>
          <a:prstGeom prst="rect">
            <a:avLst/>
          </a:prstGeom>
          <a:gradFill flip="none" rotWithShape="1">
            <a:gsLst>
              <a:gs pos="0">
                <a:srgbClr val="2C2D84"/>
              </a:gs>
              <a:gs pos="66000">
                <a:srgbClr val="2E83C5"/>
              </a:gs>
              <a:gs pos="100000">
                <a:srgbClr val="9FC63B"/>
              </a:gs>
              <a:gs pos="42000">
                <a:srgbClr val="006AB4"/>
              </a:gs>
            </a:gsLst>
            <a:lin ang="18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0" y="3004706"/>
            <a:ext cx="12204184" cy="3853294"/>
            <a:chOff x="1" y="1725401"/>
            <a:chExt cx="12191996" cy="5132596"/>
          </a:xfrm>
        </p:grpSpPr>
        <p:sp>
          <p:nvSpPr>
            <p:cNvPr id="12" name="Google Shape;12;p2"/>
            <p:cNvSpPr/>
            <p:nvPr userDrawn="1"/>
          </p:nvSpPr>
          <p:spPr>
            <a:xfrm rot="10800000" flipH="1">
              <a:off x="1" y="1725401"/>
              <a:ext cx="2743198" cy="1645203"/>
            </a:xfrm>
            <a:custGeom>
              <a:avLst/>
              <a:gdLst/>
              <a:ahLst/>
              <a:cxnLst/>
              <a:rect l="l" t="t" r="r" b="b"/>
              <a:pathLst>
                <a:path w="642784" h="385464" extrusionOk="0">
                  <a:moveTo>
                    <a:pt x="0" y="113368"/>
                  </a:moveTo>
                  <a:lnTo>
                    <a:pt x="0" y="385724"/>
                  </a:lnTo>
                  <a:lnTo>
                    <a:pt x="642784" y="272355"/>
                  </a:lnTo>
                  <a:lnTo>
                    <a:pt x="642784" y="0"/>
                  </a:lnTo>
                  <a:lnTo>
                    <a:pt x="0" y="113368"/>
                  </a:lnTo>
                  <a:close/>
                </a:path>
              </a:pathLst>
            </a:custGeom>
            <a:gradFill>
              <a:gsLst>
                <a:gs pos="0">
                  <a:srgbClr val="00001A">
                    <a:alpha val="7843"/>
                  </a:srgbClr>
                </a:gs>
                <a:gs pos="100000">
                  <a:srgbClr val="00001A">
                    <a:alpha val="1960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 userDrawn="1"/>
          </p:nvSpPr>
          <p:spPr>
            <a:xfrm rot="10800000" flipH="1">
              <a:off x="1727199" y="5517695"/>
              <a:ext cx="7600947" cy="1340302"/>
            </a:xfrm>
            <a:custGeom>
              <a:avLst/>
              <a:gdLst/>
              <a:ahLst/>
              <a:cxnLst/>
              <a:rect l="l" t="t" r="r" b="b"/>
              <a:pathLst>
                <a:path w="1781048" h="314027" extrusionOk="0">
                  <a:moveTo>
                    <a:pt x="238155" y="0"/>
                  </a:moveTo>
                  <a:lnTo>
                    <a:pt x="0" y="42004"/>
                  </a:lnTo>
                  <a:lnTo>
                    <a:pt x="0" y="314359"/>
                  </a:lnTo>
                  <a:lnTo>
                    <a:pt x="1782389" y="0"/>
                  </a:lnTo>
                  <a:lnTo>
                    <a:pt x="238155" y="0"/>
                  </a:lnTo>
                  <a:close/>
                </a:path>
              </a:pathLst>
            </a:custGeom>
            <a:gradFill>
              <a:gsLst>
                <a:gs pos="0">
                  <a:srgbClr val="00001A">
                    <a:alpha val="7843"/>
                  </a:srgbClr>
                </a:gs>
                <a:gs pos="100000">
                  <a:srgbClr val="00001A">
                    <a:alpha val="1960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 userDrawn="1"/>
          </p:nvSpPr>
          <p:spPr>
            <a:xfrm rot="10800000" flipH="1">
              <a:off x="7753345" y="4255937"/>
              <a:ext cx="4438646" cy="1943757"/>
            </a:xfrm>
            <a:custGeom>
              <a:avLst/>
              <a:gdLst/>
              <a:ahLst/>
              <a:cxnLst/>
              <a:rect l="l" t="t" r="r" b="b"/>
              <a:pathLst>
                <a:path w="1040060" h="455414" extrusionOk="0">
                  <a:moveTo>
                    <a:pt x="1040061" y="0"/>
                  </a:moveTo>
                  <a:lnTo>
                    <a:pt x="0" y="184194"/>
                  </a:lnTo>
                  <a:lnTo>
                    <a:pt x="0" y="456550"/>
                  </a:lnTo>
                  <a:lnTo>
                    <a:pt x="1040061" y="272355"/>
                  </a:lnTo>
                  <a:lnTo>
                    <a:pt x="1040061" y="0"/>
                  </a:lnTo>
                  <a:close/>
                </a:path>
              </a:pathLst>
            </a:custGeom>
            <a:gradFill>
              <a:gsLst>
                <a:gs pos="0">
                  <a:srgbClr val="00001A">
                    <a:alpha val="1960"/>
                  </a:srgbClr>
                </a:gs>
                <a:gs pos="100000">
                  <a:srgbClr val="00001A">
                    <a:alpha val="7843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6;p2"/>
            <p:cNvSpPr/>
            <p:nvPr userDrawn="1"/>
          </p:nvSpPr>
          <p:spPr>
            <a:xfrm rot="10800000" flipH="1">
              <a:off x="10915648" y="2490041"/>
              <a:ext cx="1276349" cy="1384766"/>
            </a:xfrm>
            <a:custGeom>
              <a:avLst/>
              <a:gdLst/>
              <a:ahLst/>
              <a:cxnLst/>
              <a:rect l="l" t="t" r="r" b="b"/>
              <a:pathLst>
                <a:path w="299073" h="324445" extrusionOk="0">
                  <a:moveTo>
                    <a:pt x="299073" y="0"/>
                  </a:moveTo>
                  <a:lnTo>
                    <a:pt x="0" y="52748"/>
                  </a:lnTo>
                  <a:lnTo>
                    <a:pt x="0" y="325103"/>
                  </a:lnTo>
                  <a:lnTo>
                    <a:pt x="299073" y="272355"/>
                  </a:lnTo>
                  <a:lnTo>
                    <a:pt x="299073" y="0"/>
                  </a:lnTo>
                  <a:close/>
                </a:path>
              </a:pathLst>
            </a:custGeom>
            <a:gradFill>
              <a:gsLst>
                <a:gs pos="0">
                  <a:srgbClr val="00001A">
                    <a:alpha val="7843"/>
                  </a:srgbClr>
                </a:gs>
                <a:gs pos="100000">
                  <a:srgbClr val="00001A">
                    <a:alpha val="1960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7;p2"/>
            <p:cNvSpPr/>
            <p:nvPr userDrawn="1"/>
          </p:nvSpPr>
          <p:spPr>
            <a:xfrm rot="10800000" flipH="1">
              <a:off x="2730495" y="4531589"/>
              <a:ext cx="2381248" cy="1581685"/>
            </a:xfrm>
            <a:custGeom>
              <a:avLst/>
              <a:gdLst/>
              <a:ahLst/>
              <a:cxnLst/>
              <a:rect l="l" t="t" r="r" b="b"/>
              <a:pathLst>
                <a:path w="557972" h="370582" extrusionOk="0">
                  <a:moveTo>
                    <a:pt x="0" y="98410"/>
                  </a:moveTo>
                  <a:lnTo>
                    <a:pt x="0" y="370765"/>
                  </a:lnTo>
                  <a:lnTo>
                    <a:pt x="557973" y="272355"/>
                  </a:lnTo>
                  <a:lnTo>
                    <a:pt x="557973" y="0"/>
                  </a:lnTo>
                  <a:lnTo>
                    <a:pt x="0" y="9841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705"/>
                  </a:srgbClr>
                </a:gs>
                <a:gs pos="100000">
                  <a:srgbClr val="FFFFFF">
                    <a:alpha val="11764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8;p2"/>
            <p:cNvSpPr/>
            <p:nvPr userDrawn="1"/>
          </p:nvSpPr>
          <p:spPr>
            <a:xfrm rot="10800000" flipH="1">
              <a:off x="11366499" y="3735061"/>
              <a:ext cx="825498" cy="1302188"/>
            </a:xfrm>
            <a:custGeom>
              <a:avLst/>
              <a:gdLst/>
              <a:ahLst/>
              <a:cxnLst/>
              <a:rect l="l" t="t" r="r" b="b"/>
              <a:pathLst>
                <a:path w="193430" h="305097" extrusionOk="0">
                  <a:moveTo>
                    <a:pt x="193430" y="0"/>
                  </a:moveTo>
                  <a:lnTo>
                    <a:pt x="0" y="34116"/>
                  </a:lnTo>
                  <a:lnTo>
                    <a:pt x="0" y="306471"/>
                  </a:lnTo>
                  <a:lnTo>
                    <a:pt x="193430" y="272355"/>
                  </a:lnTo>
                  <a:lnTo>
                    <a:pt x="193430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11764"/>
                  </a:srgbClr>
                </a:gs>
                <a:gs pos="100000">
                  <a:srgbClr val="FFFFFF">
                    <a:alpha val="4705"/>
                  </a:srgbClr>
                </a:gs>
              </a:gsLst>
              <a:lin ang="599887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62"/>
          <a:stretch/>
        </p:blipFill>
        <p:spPr>
          <a:xfrm>
            <a:off x="685149" y="1"/>
            <a:ext cx="1902756" cy="181889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1" y="5131522"/>
            <a:ext cx="4072057" cy="176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6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H="1">
            <a:off x="308350" y="6422074"/>
            <a:ext cx="11575313" cy="184297"/>
          </a:xfrm>
          <a:prstGeom prst="rect">
            <a:avLst/>
          </a:prstGeom>
          <a:gradFill>
            <a:gsLst>
              <a:gs pos="0">
                <a:srgbClr val="2C2D84"/>
              </a:gs>
              <a:gs pos="50000">
                <a:srgbClr val="006AB4"/>
              </a:gs>
              <a:gs pos="100000">
                <a:srgbClr val="9FC63B"/>
              </a:gs>
            </a:gsLst>
            <a:path path="circle">
              <a:fillToRect l="100000" t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223290" y="6110180"/>
            <a:ext cx="5861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+mn-lt"/>
              </a:rPr>
              <a:t>BUCKINGHAMSHIRE</a:t>
            </a:r>
            <a:r>
              <a:rPr lang="en-GB" sz="1200" baseline="0">
                <a:solidFill>
                  <a:schemeClr val="tx1"/>
                </a:solidFill>
                <a:latin typeface="+mn-lt"/>
              </a:rPr>
              <a:t> COUNCIL</a:t>
            </a:r>
            <a:endParaRPr lang="en-GB" sz="12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7113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29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4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96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05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5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28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15B87-3049-4CCA-8D28-C8F0F29ED1B4}" type="datetimeFigureOut">
              <a:rPr lang="en-GB" smtClean="0"/>
              <a:t>05/06/2025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5811E-14ED-4629-90CC-79E112007B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52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81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yF6_sdkrpE?feature=oembed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40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ctrTitle" idx="4294967295"/>
          </p:nvPr>
        </p:nvSpPr>
        <p:spPr>
          <a:xfrm>
            <a:off x="1970918" y="1504199"/>
            <a:ext cx="7888288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 dirty="0">
                <a:solidFill>
                  <a:schemeClr val="bg2"/>
                </a:solidFill>
              </a:rPr>
              <a:t>Building resilience in children</a:t>
            </a:r>
          </a:p>
        </p:txBody>
      </p:sp>
      <p:sp>
        <p:nvSpPr>
          <p:cNvPr id="23" name="Subtitle 2"/>
          <p:cNvSpPr>
            <a:spLocks noGrp="1"/>
          </p:cNvSpPr>
          <p:nvPr>
            <p:ph type="subTitle" idx="4294967295"/>
          </p:nvPr>
        </p:nvSpPr>
        <p:spPr>
          <a:xfrm>
            <a:off x="1970918" y="3983875"/>
            <a:ext cx="7888288" cy="1455737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GB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GB" dirty="0">
                <a:solidFill>
                  <a:schemeClr val="bg1"/>
                </a:solidFill>
                <a:ea typeface="+mn-lt"/>
                <a:cs typeface="+mn-lt"/>
              </a:rPr>
              <a:t>Dr. Luiza Salciuc </a:t>
            </a:r>
          </a:p>
          <a:p>
            <a:r>
              <a:rPr lang="en-GB" dirty="0">
                <a:solidFill>
                  <a:schemeClr val="bg1"/>
                </a:solidFill>
                <a:ea typeface="+mn-lt"/>
                <a:cs typeface="+mn-lt"/>
              </a:rPr>
              <a:t>Educational Psychologist</a:t>
            </a:r>
          </a:p>
        </p:txBody>
      </p:sp>
    </p:spTree>
    <p:extLst>
      <p:ext uri="{BB962C8B-B14F-4D97-AF65-F5344CB8AC3E}">
        <p14:creationId xmlns:p14="http://schemas.microsoft.com/office/powerpoint/2010/main" val="177589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3D62B99-3B33-B3F6-4FD6-314655989479}"/>
                  </a:ext>
                </a:extLst>
              </p14:cNvPr>
              <p14:cNvContentPartPr/>
              <p14:nvPr/>
            </p14:nvContentPartPr>
            <p14:xfrm>
              <a:off x="4918363" y="2474026"/>
              <a:ext cx="9896" cy="9896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3D62B99-3B33-B3F6-4FD6-31465598947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86563" y="742226"/>
                <a:ext cx="3463600" cy="34636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Online Media 6" title="Resilience Animation">
            <a:hlinkClick r:id="" action="ppaction://media"/>
            <a:extLst>
              <a:ext uri="{FF2B5EF4-FFF2-40B4-BE49-F238E27FC236}">
                <a16:creationId xmlns:a16="http://schemas.microsoft.com/office/drawing/2014/main" id="{90505562-AF1A-0B1B-448A-7AA94751527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127837" y="365127"/>
            <a:ext cx="9738638" cy="5588422"/>
          </a:xfrm>
        </p:spPr>
      </p:pic>
    </p:spTree>
    <p:extLst>
      <p:ext uri="{BB962C8B-B14F-4D97-AF65-F5344CB8AC3E}">
        <p14:creationId xmlns:p14="http://schemas.microsoft.com/office/powerpoint/2010/main" val="3859285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E11A2-4D34-8A9C-2875-AB325BD0F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6959" y="1662998"/>
            <a:ext cx="3838354" cy="24687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sz="2000" b="0" i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B</a:t>
            </a:r>
            <a:r>
              <a:rPr lang="en-GB" sz="2000" b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uilding resilience is likely the most important task we have, for ourselves and our kids. You might think that resilience is something you have, or you don’t, like eye </a:t>
            </a:r>
            <a:r>
              <a:rPr lang="en-GB" sz="2000" dirty="0">
                <a:solidFill>
                  <a:srgbClr val="131415"/>
                </a:solidFill>
                <a:latin typeface="Calibri"/>
                <a:ea typeface="lato"/>
                <a:cs typeface="lato"/>
              </a:rPr>
              <a:t>colour, but resilience</a:t>
            </a:r>
            <a:r>
              <a:rPr lang="en-GB" sz="2000" b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 can be built just like a muscle. </a:t>
            </a:r>
          </a:p>
          <a:p>
            <a:pPr marL="0" indent="0" algn="ctr">
              <a:buNone/>
            </a:pPr>
            <a:endParaRPr lang="en-GB" sz="2000" dirty="0">
              <a:solidFill>
                <a:srgbClr val="000000"/>
              </a:solidFill>
              <a:latin typeface="Calibri"/>
              <a:ea typeface="lato"/>
              <a:cs typeface="lato"/>
            </a:endParaRPr>
          </a:p>
          <a:p>
            <a:pPr marL="0" indent="0" algn="ctr">
              <a:buNone/>
            </a:pPr>
            <a:endParaRPr lang="en-GB" sz="2000" dirty="0">
              <a:solidFill>
                <a:srgbClr val="000000"/>
              </a:solidFill>
              <a:latin typeface="Calibri"/>
              <a:ea typeface="lato"/>
              <a:cs typeface="lato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32CF0F-81CC-7407-D933-CB282F19532B}"/>
              </a:ext>
            </a:extLst>
          </p:cNvPr>
          <p:cNvSpPr txBox="1"/>
          <p:nvPr/>
        </p:nvSpPr>
        <p:spPr>
          <a:xfrm>
            <a:off x="588335" y="3960628"/>
            <a:ext cx="38383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131415"/>
                </a:solidFill>
                <a:latin typeface="Calibri"/>
                <a:ea typeface="lato"/>
                <a:cs typeface="lato"/>
              </a:rPr>
              <a:t>It</a:t>
            </a:r>
            <a:r>
              <a:rPr lang="en-GB" sz="2000" b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 starts with knowing the </a:t>
            </a:r>
            <a:r>
              <a:rPr lang="en-GB" sz="2000" dirty="0">
                <a:effectLst/>
                <a:latin typeface="Calibri"/>
                <a:ea typeface="lato"/>
                <a:cs typeface="lato"/>
              </a:rPr>
              <a:t>strengths we already have from our life experiences and bolstering the </a:t>
            </a:r>
            <a:r>
              <a:rPr lang="en-GB" sz="2000" strike="noStrike" dirty="0">
                <a:effectLst/>
                <a:latin typeface="Calibri"/>
                <a:ea typeface="lato"/>
                <a:cs typeface="lato"/>
              </a:rPr>
              <a:t>skills and mindsets</a:t>
            </a:r>
            <a:r>
              <a:rPr lang="en-GB" sz="2000" dirty="0">
                <a:effectLst/>
                <a:latin typeface="Calibri"/>
                <a:ea typeface="lato"/>
                <a:cs typeface="lato"/>
              </a:rPr>
              <a:t> </a:t>
            </a:r>
            <a:r>
              <a:rPr lang="en-GB" sz="2000" b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we possess to regulate our emotions, our actions, our behaviour. </a:t>
            </a:r>
          </a:p>
          <a:p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2CB6A3-FDF9-2B11-AD5E-23CF5B276AAB}"/>
              </a:ext>
            </a:extLst>
          </p:cNvPr>
          <p:cNvSpPr txBox="1"/>
          <p:nvPr/>
        </p:nvSpPr>
        <p:spPr>
          <a:xfrm>
            <a:off x="7908853" y="247752"/>
            <a:ext cx="398898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0" dirty="0">
                <a:solidFill>
                  <a:srgbClr val="131415"/>
                </a:solidFill>
                <a:effectLst/>
                <a:latin typeface="Calibri"/>
                <a:ea typeface="lato"/>
                <a:cs typeface="lato"/>
              </a:rPr>
              <a:t>We can do this through co-regulation in activities with others. Think of soothing a crying child, running or walking side-by-side, or coaching a teenager to prepare for a test.</a:t>
            </a:r>
            <a:endParaRPr lang="en-GB" sz="2000" dirty="0">
              <a:latin typeface="Calibri"/>
              <a:ea typeface="lato"/>
              <a:cs typeface="lato"/>
            </a:endParaRPr>
          </a:p>
          <a:p>
            <a:pPr marL="0" indent="0" algn="ctr">
              <a:buNone/>
            </a:pPr>
            <a:endParaRPr lang="en-GB" sz="2400" b="0" dirty="0">
              <a:solidFill>
                <a:srgbClr val="131415"/>
              </a:solidFill>
              <a:effectLst/>
              <a:latin typeface="Calibri"/>
              <a:ea typeface="lato"/>
              <a:cs typeface="lato"/>
            </a:endParaRPr>
          </a:p>
        </p:txBody>
      </p:sp>
      <p:pic>
        <p:nvPicPr>
          <p:cNvPr id="4098" name="Picture 2" descr="Resilience Cartoons and Comics - funny pictures from CartoonStock">
            <a:extLst>
              <a:ext uri="{FF2B5EF4-FFF2-40B4-BE49-F238E27FC236}">
                <a16:creationId xmlns:a16="http://schemas.microsoft.com/office/drawing/2014/main" id="{CDEAD61D-3F68-4E67-C960-F2FDA4190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0"/>
          <a:stretch/>
        </p:blipFill>
        <p:spPr bwMode="auto">
          <a:xfrm>
            <a:off x="8411462" y="2442867"/>
            <a:ext cx="2983762" cy="3718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THE NEW YORK TIMES — Brooke Smart Illustration">
            <a:extLst>
              <a:ext uri="{FF2B5EF4-FFF2-40B4-BE49-F238E27FC236}">
                <a16:creationId xmlns:a16="http://schemas.microsoft.com/office/drawing/2014/main" id="{FF1A7F18-2B93-73E1-8CFA-BF4300AE0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35" y="439479"/>
            <a:ext cx="2457893" cy="245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3077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io-Cultural Approach to Technology Integration | Designing and Teaching  Online">
            <a:extLst>
              <a:ext uri="{FF2B5EF4-FFF2-40B4-BE49-F238E27FC236}">
                <a16:creationId xmlns:a16="http://schemas.microsoft.com/office/drawing/2014/main" id="{58AB502C-07AA-417C-A3EC-D94484C45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32646" y="176076"/>
            <a:ext cx="6126708" cy="612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027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Tips on building resilience in children during times of change. | Around  The Table">
            <a:extLst>
              <a:ext uri="{FF2B5EF4-FFF2-40B4-BE49-F238E27FC236}">
                <a16:creationId xmlns:a16="http://schemas.microsoft.com/office/drawing/2014/main" id="{913CEE42-D1AA-2A68-031B-621784F94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749" y="301589"/>
            <a:ext cx="6034310" cy="58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76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6023E70-FA29-49D4-827C-3DAB1C8ED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0" y="3395991"/>
            <a:ext cx="1231361" cy="222180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EDF21-8165-464C-A453-F6185308D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109" y="1804846"/>
            <a:ext cx="5280563" cy="392123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000" dirty="0"/>
              <a:t>As soon as children begin to talk, they talk to themselves.</a:t>
            </a:r>
          </a:p>
          <a:p>
            <a:pPr marL="0" indent="0">
              <a:lnSpc>
                <a:spcPct val="110000"/>
              </a:lnSpc>
              <a:buNone/>
            </a:pPr>
            <a:endParaRPr lang="en-GB" sz="2000" dirty="0">
              <a:ea typeface="Calibri"/>
              <a:cs typeface="Calibri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/>
              <a:t>Children make use of self-talk as a tool in regulating their behaviour and thinking (Thibodeaux et al., 2019).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000" dirty="0">
                <a:ea typeface="Calibri"/>
                <a:cs typeface="Calibri"/>
              </a:rPr>
              <a:t>We want to create an awarenss of how they speak and think about themsleves. Poisitive self-talk helps with efficient learning, academic achievement, social and emotional skills and boosts their confidence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576DB1-BC2C-4E56-AB7C-86A6755D47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951251" y="49003"/>
            <a:ext cx="1240749" cy="3202474"/>
          </a:xfrm>
          <a:prstGeom prst="rect">
            <a:avLst/>
          </a:prstGeom>
        </p:spPr>
      </p:pic>
      <p:pic>
        <p:nvPicPr>
          <p:cNvPr id="5124" name="Picture 4" descr="Bitmoji Image">
            <a:extLst>
              <a:ext uri="{FF2B5EF4-FFF2-40B4-BE49-F238E27FC236}">
                <a16:creationId xmlns:a16="http://schemas.microsoft.com/office/drawing/2014/main" id="{26022279-5ABC-4345-8D16-D67079ECF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595" y="526596"/>
            <a:ext cx="1564669" cy="156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lientmoji">
            <a:extLst>
              <a:ext uri="{FF2B5EF4-FFF2-40B4-BE49-F238E27FC236}">
                <a16:creationId xmlns:a16="http://schemas.microsoft.com/office/drawing/2014/main" id="{4935BBD1-3DF4-4CFE-B79C-222D6D02AB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091" y="137275"/>
            <a:ext cx="1564668" cy="156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loud 10">
            <a:extLst>
              <a:ext uri="{FF2B5EF4-FFF2-40B4-BE49-F238E27FC236}">
                <a16:creationId xmlns:a16="http://schemas.microsoft.com/office/drawing/2014/main" id="{6F5C8840-E483-469F-A643-B8EF872D4FB7}"/>
              </a:ext>
            </a:extLst>
          </p:cNvPr>
          <p:cNvSpPr/>
          <p:nvPr/>
        </p:nvSpPr>
        <p:spPr>
          <a:xfrm flipV="1">
            <a:off x="11560197" y="6453411"/>
            <a:ext cx="412355" cy="275895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CDC094-8234-2EF1-2993-068169A4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111125"/>
            <a:ext cx="10515600" cy="1325563"/>
          </a:xfrm>
        </p:spPr>
        <p:txBody>
          <a:bodyPr/>
          <a:lstStyle/>
          <a:p>
            <a:r>
              <a:rPr lang="en-GB" b="1" dirty="0">
                <a:ea typeface="Calibri Light" panose="020F0302020204030204"/>
                <a:cs typeface="Calibri Light" panose="020F0302020204030204"/>
              </a:rPr>
              <a:t>Positive self-talk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1045EC8E-715D-0ED0-DDC2-3A7335716F5D}"/>
              </a:ext>
            </a:extLst>
          </p:cNvPr>
          <p:cNvSpPr/>
          <p:nvPr/>
        </p:nvSpPr>
        <p:spPr>
          <a:xfrm>
            <a:off x="7073609" y="2091264"/>
            <a:ext cx="5118391" cy="3921230"/>
          </a:xfrm>
          <a:prstGeom prst="cloud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b="0" i="0" dirty="0">
                <a:solidFill>
                  <a:schemeClr val="bg1"/>
                </a:solidFill>
                <a:effectLst/>
              </a:rPr>
              <a:t>Helping students be mindful of how they talk about themselves, and their abilities can be influential in reducing anxiety. </a:t>
            </a:r>
            <a:r>
              <a:rPr lang="en-US" dirty="0">
                <a:solidFill>
                  <a:schemeClr val="bg1"/>
                </a:solidFill>
              </a:rPr>
              <a:t>Positive statements made by teachers were found to be directly related to positive self-talk and to Maths, Reading and learning self- concepts.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95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rategies to Build Resilient Kids and Teens">
            <a:extLst>
              <a:ext uri="{FF2B5EF4-FFF2-40B4-BE49-F238E27FC236}">
                <a16:creationId xmlns:a16="http://schemas.microsoft.com/office/drawing/2014/main" id="{A76D0C9A-CB01-DB53-DD15-02FA840F3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886" y="119321"/>
            <a:ext cx="6579866" cy="609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0109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ckinghamshire Council standard template.pptx  -  Read-Only" id="{3005F97B-0C93-4D87-9B79-6F8E0BDE5532}" vid="{2E6BFEDE-B181-46B7-96A5-8BA2FC65D32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241</Words>
  <Application>Microsoft Office PowerPoint</Application>
  <PresentationFormat>Widescreen</PresentationFormat>
  <Paragraphs>21</Paragraphs>
  <Slides>7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Office Theme</vt:lpstr>
      <vt:lpstr>Building resilience in children</vt:lpstr>
      <vt:lpstr>PowerPoint Presentation</vt:lpstr>
      <vt:lpstr>PowerPoint Presentation</vt:lpstr>
      <vt:lpstr>PowerPoint Presentation</vt:lpstr>
      <vt:lpstr>PowerPoint Presentation</vt:lpstr>
      <vt:lpstr>Positive self-talk</vt:lpstr>
      <vt:lpstr>PowerPoint Presentation</vt:lpstr>
    </vt:vector>
  </TitlesOfParts>
  <Company>Buckinghamshire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resilience in children</dc:title>
  <dc:creator>Luiza Salciuc</dc:creator>
  <cp:lastModifiedBy>Tamara Brocklehurst</cp:lastModifiedBy>
  <cp:revision>829</cp:revision>
  <dcterms:created xsi:type="dcterms:W3CDTF">2025-04-16T08:51:21Z</dcterms:created>
  <dcterms:modified xsi:type="dcterms:W3CDTF">2025-06-05T06:41:26Z</dcterms:modified>
</cp:coreProperties>
</file>